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08" r:id="rId1"/>
  </p:sldMasterIdLst>
  <p:notesMasterIdLst>
    <p:notesMasterId r:id="rId56"/>
  </p:notesMasterIdLst>
  <p:sldIdLst>
    <p:sldId id="256" r:id="rId2"/>
    <p:sldId id="257" r:id="rId3"/>
    <p:sldId id="258" r:id="rId4"/>
    <p:sldId id="298" r:id="rId5"/>
    <p:sldId id="287" r:id="rId6"/>
    <p:sldId id="335" r:id="rId7"/>
    <p:sldId id="264" r:id="rId8"/>
    <p:sldId id="289" r:id="rId9"/>
    <p:sldId id="265" r:id="rId10"/>
    <p:sldId id="282" r:id="rId11"/>
    <p:sldId id="283" r:id="rId12"/>
    <p:sldId id="266" r:id="rId13"/>
    <p:sldId id="280" r:id="rId14"/>
    <p:sldId id="319" r:id="rId15"/>
    <p:sldId id="344" r:id="rId16"/>
    <p:sldId id="339" r:id="rId17"/>
    <p:sldId id="340" r:id="rId18"/>
    <p:sldId id="341" r:id="rId19"/>
    <p:sldId id="342" r:id="rId20"/>
    <p:sldId id="343" r:id="rId21"/>
    <p:sldId id="288" r:id="rId22"/>
    <p:sldId id="270" r:id="rId23"/>
    <p:sldId id="292" r:id="rId24"/>
    <p:sldId id="338" r:id="rId25"/>
    <p:sldId id="312" r:id="rId26"/>
    <p:sldId id="269" r:id="rId27"/>
    <p:sldId id="294" r:id="rId28"/>
    <p:sldId id="293" r:id="rId29"/>
    <p:sldId id="286" r:id="rId30"/>
    <p:sldId id="332" r:id="rId31"/>
    <p:sldId id="333" r:id="rId32"/>
    <p:sldId id="334" r:id="rId33"/>
    <p:sldId id="336" r:id="rId34"/>
    <p:sldId id="337" r:id="rId35"/>
    <p:sldId id="274" r:id="rId36"/>
    <p:sldId id="295" r:id="rId37"/>
    <p:sldId id="275" r:id="rId38"/>
    <p:sldId id="320" r:id="rId39"/>
    <p:sldId id="330" r:id="rId40"/>
    <p:sldId id="303" r:id="rId41"/>
    <p:sldId id="297" r:id="rId42"/>
    <p:sldId id="278" r:id="rId43"/>
    <p:sldId id="299" r:id="rId44"/>
    <p:sldId id="304" r:id="rId45"/>
    <p:sldId id="301" r:id="rId46"/>
    <p:sldId id="318" r:id="rId47"/>
    <p:sldId id="302" r:id="rId48"/>
    <p:sldId id="323" r:id="rId49"/>
    <p:sldId id="324" r:id="rId50"/>
    <p:sldId id="325" r:id="rId51"/>
    <p:sldId id="326" r:id="rId52"/>
    <p:sldId id="327" r:id="rId53"/>
    <p:sldId id="328" r:id="rId54"/>
    <p:sldId id="32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EA3CD-00AD-4E4E-AC00-F6F48A90AF8E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0B3E7-11CD-4F3E-92FE-6356C8F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0B3E7-11CD-4F3E-92FE-6356C8F693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B2E027-4FDF-4327-A83A-2E35F3B2E524}" type="datetimeFigureOut">
              <a:rPr lang="en-US" smtClean="0"/>
              <a:t>10/1/2013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C64B860-29A0-4EC8-9CBD-A5A1767A8A0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Ali\Desktop\in the name of god_(2)(800x600)_www.farapicture.blogf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0"/>
          <a:stretch/>
        </p:blipFill>
        <p:spPr bwMode="auto">
          <a:xfrm>
            <a:off x="-5426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ley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6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713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ble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53644" y="1447800"/>
            <a:ext cx="7493912" cy="4572000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8229600" cy="4876800"/>
          </a:xfrm>
          <a:prstGeom prst="rect">
            <a:avLst/>
          </a:prstGeom>
        </p:spPr>
      </p:pic>
      <p:pic>
        <p:nvPicPr>
          <p:cNvPr id="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8229600" cy="48768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0" y="188640"/>
            <a:ext cx="8960726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039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پنوموني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04448" cy="4572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 dirty="0" smtClean="0"/>
          </a:p>
          <a:p>
            <a:pPr algn="r" rtl="1"/>
            <a:r>
              <a:rPr lang="fa-IR" dirty="0" smtClean="0"/>
              <a:t> </a:t>
            </a:r>
            <a:r>
              <a:rPr lang="fa-IR" dirty="0">
                <a:cs typeface="B Nazanin" pitchFamily="2" charset="-78"/>
              </a:rPr>
              <a:t>وجود رال يا ماتيته حين دق كردن قفسه سينه </a:t>
            </a: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3300" dirty="0" smtClean="0">
                <a:solidFill>
                  <a:srgbClr val="FF0000"/>
                </a:solidFill>
                <a:cs typeface="B Nazanin" pitchFamily="2" charset="-78"/>
              </a:rPr>
              <a:t>                          یا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800" dirty="0">
                <a:cs typeface="B Nazanin" pitchFamily="2" charset="-78"/>
              </a:rPr>
              <a:t>پيدايش ارتشاح ريوي، تراكم، حفره يا مايع پلور جديد در </a:t>
            </a:r>
            <a:r>
              <a:rPr lang="en-US" sz="2800" dirty="0">
                <a:cs typeface="B Nazanin" pitchFamily="2" charset="-78"/>
              </a:rPr>
              <a:t>CXR</a:t>
            </a:r>
            <a:r>
              <a:rPr lang="fa-IR" sz="2800" dirty="0">
                <a:cs typeface="B Nazanin" pitchFamily="2" charset="-78"/>
              </a:rPr>
              <a:t> </a:t>
            </a:r>
            <a:endParaRPr lang="en-US" sz="2800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4400" dirty="0" smtClean="0">
                <a:solidFill>
                  <a:srgbClr val="FF0000"/>
                </a:solidFill>
                <a:cs typeface="B Nazanin" pitchFamily="2" charset="-78"/>
              </a:rPr>
              <a:t>                   +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  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1</a:t>
            </a:r>
            <a:r>
              <a:rPr lang="fa-IR" dirty="0" smtClean="0">
                <a:cs typeface="B Nazanin" pitchFamily="2" charset="-78"/>
              </a:rPr>
              <a:t>     پيدايش </a:t>
            </a:r>
            <a:r>
              <a:rPr lang="fa-IR" dirty="0">
                <a:cs typeface="B Nazanin" pitchFamily="2" charset="-78"/>
              </a:rPr>
              <a:t>خلط چركي جديد</a:t>
            </a:r>
            <a:r>
              <a:rPr lang="fa-IR" dirty="0" smtClean="0">
                <a:cs typeface="B Nazanin" pitchFamily="2" charset="-78"/>
              </a:rPr>
              <a:t>،</a:t>
            </a:r>
          </a:p>
          <a:p>
            <a:pPr marL="0" indent="0"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 كشت خون مثبت،</a:t>
            </a:r>
          </a:p>
          <a:p>
            <a:pPr marL="0" indent="0"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</a:t>
            </a:r>
            <a:r>
              <a:rPr lang="fa-IR" sz="3000" dirty="0" smtClean="0">
                <a:solidFill>
                  <a:srgbClr val="FF0000"/>
                </a:solidFill>
                <a:cs typeface="B Nazanin" pitchFamily="2" charset="-78"/>
              </a:rPr>
              <a:t>3</a:t>
            </a:r>
            <a:r>
              <a:rPr lang="fa-IR" dirty="0" smtClean="0">
                <a:cs typeface="B Nazanin" pitchFamily="2" charset="-78"/>
              </a:rPr>
              <a:t>     کشت خلط مثبت  </a:t>
            </a:r>
            <a:r>
              <a:rPr lang="fa-IR" dirty="0">
                <a:cs typeface="B Nazanin" pitchFamily="2" charset="-78"/>
              </a:rPr>
              <a:t>ترانس تراكئال، نمونه بيوپسي يا </a:t>
            </a:r>
            <a:r>
              <a:rPr lang="fa-IR" dirty="0" smtClean="0">
                <a:cs typeface="B Nazanin" pitchFamily="2" charset="-78"/>
              </a:rPr>
              <a:t>شستشوي برونش.</a:t>
            </a:r>
            <a:endParaRPr lang="en-US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 smtClean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841542" y="4437112"/>
            <a:ext cx="216024" cy="115212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>
            <a:off x="8057566" y="5013176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2304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t tub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4307"/>
            <a:ext cx="7632848" cy="615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1606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li\Desktop\IP-lungs-VAP-5-300dp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4796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i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836"/>
            <a:ext cx="4453310" cy="65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27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" y="188640"/>
            <a:ext cx="888885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051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7724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5300" b="1" dirty="0">
                <a:solidFill>
                  <a:srgbClr val="FF0000"/>
                </a:solidFill>
                <a:cs typeface="B Nazanin" pitchFamily="2" charset="-78"/>
              </a:rPr>
              <a:t>عفونت محل عمل جراحي </a:t>
            </a:r>
            <a:r>
              <a:rPr lang="fa-IR" b="1" dirty="0" smtClean="0">
                <a:solidFill>
                  <a:srgbClr val="FF0000"/>
                </a:solidFill>
              </a:rPr>
              <a:t/>
            </a:r>
            <a:br>
              <a:rPr lang="fa-IR" b="1" dirty="0" smtClean="0">
                <a:solidFill>
                  <a:srgbClr val="FF0000"/>
                </a:solidFill>
              </a:rPr>
            </a:br>
            <a:r>
              <a:rPr lang="fa-IR" b="1" dirty="0" smtClean="0">
                <a:solidFill>
                  <a:srgbClr val="FF0000"/>
                </a:solidFill>
              </a:rPr>
              <a:t/>
            </a:r>
            <a:br>
              <a:rPr lang="fa-IR" b="1" dirty="0" smtClean="0">
                <a:solidFill>
                  <a:srgbClr val="FF0000"/>
                </a:solidFill>
              </a:rPr>
            </a:br>
            <a:r>
              <a:rPr lang="fa-IR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Surgical Site Infection : SSI</a:t>
            </a:r>
            <a:r>
              <a:rPr lang="fa-IR" b="1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4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عفونت سطحي ناشي از برش </a:t>
            </a:r>
            <a:r>
              <a:rPr lang="fa-IR" sz="3600" b="1" dirty="0" smtClean="0">
                <a:solidFill>
                  <a:srgbClr val="FF0000"/>
                </a:solidFill>
                <a:cs typeface="B Nazanin" pitchFamily="2" charset="-78"/>
              </a:rPr>
              <a:t>جراحي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Superficial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Incisional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SSI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عفونت طی 30 روز بعد از عمل جراحی </a:t>
            </a:r>
          </a:p>
          <a:p>
            <a:pPr marL="0" indent="0" algn="r" rtl="1">
              <a:buNone/>
            </a:pPr>
            <a:r>
              <a:rPr lang="fa-IR" sz="4400" dirty="0" smtClean="0">
                <a:cs typeface="B Nazanin" pitchFamily="2" charset="-78"/>
              </a:rPr>
              <a:t>           </a:t>
            </a:r>
            <a:r>
              <a:rPr lang="fa-IR" sz="4400" dirty="0" smtClean="0">
                <a:solidFill>
                  <a:srgbClr val="FF0000"/>
                </a:solidFill>
                <a:cs typeface="B Nazanin" pitchFamily="2" charset="-78"/>
              </a:rPr>
              <a:t>+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درگیری پوست وبافت زیر پوستی </a:t>
            </a:r>
          </a:p>
          <a:p>
            <a:pPr marL="0" indent="0" algn="r" rtl="1">
              <a:buNone/>
            </a:pPr>
            <a:r>
              <a:rPr lang="fa-IR" sz="4400" dirty="0" smtClean="0">
                <a:solidFill>
                  <a:srgbClr val="FF0000"/>
                </a:solidFill>
                <a:cs typeface="B Nazanin" pitchFamily="2" charset="-78"/>
              </a:rPr>
              <a:t>           +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        خروج </a:t>
            </a:r>
            <a:r>
              <a:rPr lang="fa-IR" dirty="0">
                <a:cs typeface="B Nazanin" pitchFamily="2" charset="-78"/>
              </a:rPr>
              <a:t>ترشح چركي </a:t>
            </a: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1</a:t>
            </a:r>
            <a:r>
              <a:rPr lang="fa-IR" dirty="0" smtClean="0">
                <a:cs typeface="B Nazanin" pitchFamily="2" charset="-78"/>
              </a:rPr>
              <a:t>      اسمیر وکشت مثبت </a:t>
            </a:r>
          </a:p>
          <a:p>
            <a:pPr marL="0" indent="0" algn="r" rtl="1">
              <a:buNone/>
            </a:pP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4</a:t>
            </a:r>
            <a:r>
              <a:rPr lang="fa-IR" dirty="0" smtClean="0">
                <a:cs typeface="B Nazanin" pitchFamily="2" charset="-78"/>
              </a:rPr>
              <a:t>      تورم ،گرمی ،قرمزی،درد</a:t>
            </a:r>
          </a:p>
          <a:p>
            <a:pPr marL="0" indent="0"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تشخیص پزشک</a:t>
            </a:r>
            <a:endParaRPr lang="en-US" dirty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</p:txBody>
      </p:sp>
      <p:pic>
        <p:nvPicPr>
          <p:cNvPr id="4" name="Content Placeholder 3" descr="ssi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1" y="3293109"/>
            <a:ext cx="5184576" cy="328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7956376" y="4005064"/>
            <a:ext cx="432048" cy="18722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388424" y="493662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33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7772400" cy="1512168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>عفونت </a:t>
            </a: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عمقي ناشي از برش </a:t>
            </a:r>
            <a:r>
              <a:rPr lang="fa-IR" sz="3200" b="1" dirty="0" smtClean="0">
                <a:solidFill>
                  <a:srgbClr val="FF0000"/>
                </a:solidFill>
                <a:cs typeface="B Nazanin" pitchFamily="2" charset="-78"/>
              </a:rPr>
              <a:t>جراحي</a:t>
            </a:r>
            <a:r>
              <a:rPr lang="en-US" sz="3200" b="1" dirty="0" smtClean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en-US" sz="3200" b="1" dirty="0" smtClean="0">
                <a:solidFill>
                  <a:srgbClr val="FF0000"/>
                </a:solidFill>
                <a:cs typeface="B Nazanin" pitchFamily="2" charset="-78"/>
              </a:rPr>
              <a:t>Deep </a:t>
            </a: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>incisional </a:t>
            </a:r>
            <a:r>
              <a:rPr lang="en-US" sz="3200" b="1" dirty="0" smtClean="0">
                <a:solidFill>
                  <a:srgbClr val="FF0000"/>
                </a:solidFill>
                <a:cs typeface="B Nazanin" pitchFamily="2" charset="-78"/>
              </a:rPr>
              <a:t>SSI</a:t>
            </a:r>
            <a:br>
              <a:rPr lang="en-US" sz="3200" b="1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en-US" sz="3200" b="1" dirty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en-US" sz="3200" b="1" dirty="0">
                <a:solidFill>
                  <a:srgbClr val="FF0000"/>
                </a:solidFill>
                <a:cs typeface="B Nazanin" pitchFamily="2" charset="-78"/>
              </a:rPr>
            </a:br>
            <a:endParaRPr lang="en-US" sz="32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66887" cy="5373216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Nazanin" pitchFamily="2" charset="-78"/>
              </a:rPr>
              <a:t>عفونت طی 30 روز بعد از عمل جراحی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یا</a:t>
            </a:r>
            <a:r>
              <a:rPr lang="fa-IR" dirty="0" smtClean="0">
                <a:cs typeface="B Nazanin" pitchFamily="2" charset="-78"/>
              </a:rPr>
              <a:t>   یکسال بعد از گذاشتن ایمپلنت</a:t>
            </a:r>
          </a:p>
          <a:p>
            <a:pPr marL="0" indent="0" algn="r" rtl="1">
              <a:buNone/>
            </a:pPr>
            <a:r>
              <a:rPr lang="fa-IR" sz="4400" dirty="0" smtClean="0">
                <a:solidFill>
                  <a:srgbClr val="FF0000"/>
                </a:solidFill>
                <a:cs typeface="B Nazanin" pitchFamily="2" charset="-78"/>
              </a:rPr>
              <a:t>              +</a:t>
            </a:r>
            <a:endParaRPr lang="fa-IR" sz="4400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درگیری بافت های عمقی </a:t>
            </a:r>
            <a:r>
              <a:rPr lang="fa-IR" sz="2000" dirty="0" smtClean="0">
                <a:cs typeface="B Nazanin" pitchFamily="2" charset="-78"/>
              </a:rPr>
              <a:t>(فاسیا و لایه های عضلانی 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                       </a:t>
            </a:r>
            <a:r>
              <a:rPr lang="fa-IR" sz="4400" dirty="0" smtClean="0">
                <a:solidFill>
                  <a:srgbClr val="FF0000"/>
                </a:solidFill>
                <a:cs typeface="B Nazanin" pitchFamily="2" charset="-78"/>
              </a:rPr>
              <a:t>+</a:t>
            </a:r>
            <a:endParaRPr lang="en-US" sz="44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  </a:t>
            </a:r>
            <a:r>
              <a:rPr lang="en-US" dirty="0" smtClean="0">
                <a:cs typeface="B Nazanin" pitchFamily="2" charset="-78"/>
              </a:rPr>
              <a:t>      </a:t>
            </a:r>
            <a:r>
              <a:rPr lang="fa-IR" dirty="0" smtClean="0">
                <a:cs typeface="B Nazanin" pitchFamily="2" charset="-78"/>
              </a:rPr>
              <a:t> خروج </a:t>
            </a:r>
            <a:r>
              <a:rPr lang="fa-IR" dirty="0">
                <a:cs typeface="B Nazanin" pitchFamily="2" charset="-78"/>
              </a:rPr>
              <a:t>ترشح چركي </a:t>
            </a: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1</a:t>
            </a:r>
            <a:r>
              <a:rPr lang="fa-IR" dirty="0" smtClean="0">
                <a:cs typeface="B Nazanin" pitchFamily="2" charset="-78"/>
              </a:rPr>
              <a:t>     بازشدن خودبخودی یا </a:t>
            </a:r>
            <a:r>
              <a:rPr lang="fa-IR" dirty="0">
                <a:cs typeface="B Nazanin" pitchFamily="2" charset="-78"/>
              </a:rPr>
              <a:t>عمدی هنگام تب ،درد </a:t>
            </a:r>
          </a:p>
          <a:p>
            <a:pPr marL="0" indent="0"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4</a:t>
            </a:r>
            <a:r>
              <a:rPr lang="fa-IR" dirty="0" smtClean="0">
                <a:cs typeface="B Nazanin" pitchFamily="2" charset="-78"/>
              </a:rPr>
              <a:t>     رویت عفونت در جراحی مجدد  یا بررسی رادیولوژی  یا  هیستوپاتولوژی</a:t>
            </a:r>
            <a:endParaRPr lang="en-US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        تشخيص پزشک</a:t>
            </a:r>
            <a:endParaRPr lang="en-US" dirty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871716" y="3980834"/>
            <a:ext cx="432048" cy="18722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>
            <a:stCxn id="4" idx="1"/>
          </p:cNvCxnSpPr>
          <p:nvPr/>
        </p:nvCxnSpPr>
        <p:spPr>
          <a:xfrm>
            <a:off x="8303764" y="4916938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 descr="ssi d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92896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037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3600" b="1" dirty="0">
                <a:solidFill>
                  <a:srgbClr val="FF0000"/>
                </a:solidFill>
                <a:cs typeface="B Nazanin" pitchFamily="2" charset="-78"/>
              </a:rPr>
              <a:t>عفونت عمل جراحي عضو 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Organ/space SSI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  <a:endParaRPr lang="en-US" dirty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عفونت طی 30 روز بعد از عمل جراحی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یا</a:t>
            </a:r>
            <a:r>
              <a:rPr lang="fa-IR" dirty="0" smtClean="0">
                <a:cs typeface="B Nazanin" pitchFamily="2" charset="-78"/>
              </a:rPr>
              <a:t>  یکسال </a:t>
            </a:r>
            <a:r>
              <a:rPr lang="fa-IR" dirty="0">
                <a:cs typeface="B Nazanin" pitchFamily="2" charset="-78"/>
              </a:rPr>
              <a:t>بعد از </a:t>
            </a:r>
            <a:r>
              <a:rPr lang="fa-IR" dirty="0" smtClean="0">
                <a:cs typeface="B Nazanin" pitchFamily="2" charset="-78"/>
              </a:rPr>
              <a:t>گذاشتن ایمپلنت</a:t>
            </a:r>
          </a:p>
          <a:p>
            <a:pPr marL="0" indent="0" algn="r" rtl="1">
              <a:buNone/>
            </a:pPr>
            <a:r>
              <a:rPr lang="fa-IR" sz="4400" dirty="0" smtClean="0">
                <a:solidFill>
                  <a:srgbClr val="FF0000"/>
                </a:solidFill>
                <a:cs typeface="B Nazanin" pitchFamily="2" charset="-78"/>
              </a:rPr>
              <a:t>                +</a:t>
            </a:r>
            <a:endParaRPr lang="fa-IR" sz="4400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عفونت هر قسمتی که دستکاری جراحی شده </a:t>
            </a:r>
          </a:p>
          <a:p>
            <a:pPr marL="0" indent="0" algn="r" rtl="1">
              <a:buNone/>
            </a:pPr>
            <a:r>
              <a:rPr lang="fa-IR" sz="4800" dirty="0" smtClean="0">
                <a:cs typeface="B Nazanin" pitchFamily="2" charset="-78"/>
              </a:rPr>
              <a:t>              </a:t>
            </a:r>
            <a:r>
              <a:rPr lang="fa-IR" sz="4800" dirty="0" smtClean="0">
                <a:solidFill>
                  <a:srgbClr val="FF0000"/>
                </a:solidFill>
                <a:cs typeface="B Nazanin" pitchFamily="2" charset="-78"/>
              </a:rPr>
              <a:t>+</a:t>
            </a:r>
          </a:p>
          <a:p>
            <a:pPr algn="r" rtl="1"/>
            <a:endParaRPr lang="fa-IR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     خروج </a:t>
            </a:r>
            <a:r>
              <a:rPr lang="fa-IR" dirty="0">
                <a:cs typeface="B Nazanin" pitchFamily="2" charset="-78"/>
              </a:rPr>
              <a:t>ترشح چركي از </a:t>
            </a:r>
            <a:r>
              <a:rPr lang="fa-IR" dirty="0" smtClean="0">
                <a:cs typeface="B Nazanin" pitchFamily="2" charset="-78"/>
              </a:rPr>
              <a:t>درن.</a:t>
            </a:r>
          </a:p>
          <a:p>
            <a:pPr marL="0" indent="0" algn="r" rtl="1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1</a:t>
            </a:r>
            <a:r>
              <a:rPr lang="fa-IR" dirty="0" smtClean="0">
                <a:cs typeface="B Nazanin" pitchFamily="2" charset="-78"/>
              </a:rPr>
              <a:t>   اسمیر وکشت مثبت </a:t>
            </a:r>
          </a:p>
          <a:p>
            <a:pPr marL="0" indent="0" algn="r" rtl="1">
              <a:buNone/>
            </a:pPr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4</a:t>
            </a:r>
            <a:r>
              <a:rPr lang="fa-IR" dirty="0" smtClean="0">
                <a:cs typeface="B Nazanin" pitchFamily="2" charset="-78"/>
              </a:rPr>
              <a:t>   رویت </a:t>
            </a:r>
            <a:r>
              <a:rPr lang="fa-IR" dirty="0">
                <a:cs typeface="B Nazanin" pitchFamily="2" charset="-78"/>
              </a:rPr>
              <a:t>عفونت در جراحی مجدد </a:t>
            </a:r>
            <a:r>
              <a:rPr lang="fa-IR" dirty="0" smtClean="0">
                <a:cs typeface="B Nazanin" pitchFamily="2" charset="-78"/>
              </a:rPr>
              <a:t> یا  بررسی رادیولوژی  یا  هیستوپاتولوژی</a:t>
            </a:r>
            <a:endParaRPr lang="en-US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تشخيص پزشک </a:t>
            </a:r>
            <a:endParaRPr lang="en-US" dirty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8087740" y="3933056"/>
            <a:ext cx="432048" cy="18722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03764" y="486916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131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عفونت بيمارستاني</a:t>
            </a:r>
            <a:r>
              <a:rPr lang="fa-IR" b="1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8712968" cy="4572000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48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يا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72</a:t>
            </a:r>
            <a:r>
              <a:rPr lang="fa-IR" sz="3200" dirty="0">
                <a:cs typeface="B Nazanin" pitchFamily="2" charset="-78"/>
              </a:rPr>
              <a:t> ساعت </a:t>
            </a:r>
            <a:r>
              <a:rPr lang="fa-IR" sz="3200" dirty="0" smtClean="0">
                <a:cs typeface="B Nazanin" pitchFamily="2" charset="-78"/>
              </a:rPr>
              <a:t>بعد از پذيرش بيمار در بيمارستان</a:t>
            </a:r>
            <a:r>
              <a:rPr lang="en-US" sz="3200" dirty="0" smtClean="0">
                <a:cs typeface="B Nazanin" pitchFamily="2" charset="-78"/>
              </a:rPr>
              <a:t> </a:t>
            </a:r>
          </a:p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10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تا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30</a:t>
            </a:r>
            <a:r>
              <a:rPr lang="fa-IR" sz="3200" dirty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روز </a:t>
            </a:r>
            <a:r>
              <a:rPr lang="fa-IR" sz="3200" dirty="0">
                <a:cs typeface="B Nazanin" pitchFamily="2" charset="-78"/>
              </a:rPr>
              <a:t>پس از ترخيص بيمار 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(</a:t>
            </a:r>
            <a:r>
              <a:rPr lang="fa-IR" sz="2800" dirty="0">
                <a:cs typeface="B Nazanin" pitchFamily="2" charset="-78"/>
              </a:rPr>
              <a:t>25 تا 50% </a:t>
            </a:r>
            <a:r>
              <a:rPr lang="fa-IR" sz="2800" dirty="0" smtClean="0">
                <a:cs typeface="B Nazanin" pitchFamily="2" charset="-78"/>
              </a:rPr>
              <a:t>عفونت‌هاي زخم جراحي</a:t>
            </a:r>
            <a:r>
              <a:rPr lang="en-US" sz="2800" dirty="0" smtClean="0">
                <a:cs typeface="B Nazanin" pitchFamily="2" charset="-78"/>
              </a:rPr>
              <a:t>(</a:t>
            </a:r>
            <a:r>
              <a:rPr lang="fa-IR" sz="2800" dirty="0" smtClean="0">
                <a:cs typeface="B Nazanin" pitchFamily="2" charset="-78"/>
              </a:rPr>
              <a:t> 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Nazanin" pitchFamily="2" charset="-78"/>
              </a:rPr>
              <a:t>يكسال</a:t>
            </a:r>
            <a:r>
              <a:rPr lang="fa-IR" sz="3200" dirty="0" smtClean="0">
                <a:cs typeface="B Nazanin" pitchFamily="2" charset="-78"/>
              </a:rPr>
              <a:t> پس از اعمال جراحي کارگذاری جسم خارجي  </a:t>
            </a:r>
            <a:r>
              <a:rPr lang="en-US" sz="3200" dirty="0" smtClean="0">
                <a:cs typeface="B Nazanin" pitchFamily="2" charset="-78"/>
              </a:rPr>
              <a:t>Implant )</a:t>
            </a:r>
            <a:r>
              <a:rPr lang="fa-IR" sz="3200" dirty="0" smtClean="0">
                <a:cs typeface="B Nazanin" pitchFamily="2" charset="-78"/>
              </a:rPr>
              <a:t>)</a:t>
            </a:r>
          </a:p>
          <a:p>
            <a:pPr algn="r" rtl="1"/>
            <a:r>
              <a:rPr lang="fa-IR" sz="3200" dirty="0" smtClean="0">
                <a:cs typeface="B Nazanin" pitchFamily="2" charset="-78"/>
              </a:rPr>
              <a:t>در  </a:t>
            </a:r>
            <a:r>
              <a:rPr lang="fa-IR" sz="3200" dirty="0">
                <a:cs typeface="B Nazanin" pitchFamily="2" charset="-78"/>
              </a:rPr>
              <a:t>زمان </a:t>
            </a:r>
            <a:r>
              <a:rPr lang="fa-IR" sz="3200" dirty="0" smtClean="0">
                <a:cs typeface="B Nazanin" pitchFamily="2" charset="-78"/>
              </a:rPr>
              <a:t> پذيرش  </a:t>
            </a:r>
            <a:r>
              <a:rPr lang="fa-IR" sz="3200" dirty="0">
                <a:cs typeface="B Nazanin" pitchFamily="2" charset="-78"/>
              </a:rPr>
              <a:t>وجود </a:t>
            </a:r>
            <a:r>
              <a:rPr lang="fa-IR" sz="3200" dirty="0" smtClean="0">
                <a:cs typeface="B Nazanin" pitchFamily="2" charset="-78"/>
              </a:rPr>
              <a:t> نداشته  باشد</a:t>
            </a:r>
            <a:endParaRPr lang="en-US" sz="3200" dirty="0" smtClean="0">
              <a:cs typeface="B Nazanin" pitchFamily="2" charset="-78"/>
            </a:endParaRPr>
          </a:p>
          <a:p>
            <a:pPr algn="r" rtl="1"/>
            <a:r>
              <a:rPr lang="fa-IR" sz="3200" dirty="0" smtClean="0">
                <a:cs typeface="B Nazanin" pitchFamily="2" charset="-78"/>
              </a:rPr>
              <a:t> در دوره  نهفتگي   قرار  نداشته  باشد</a:t>
            </a:r>
            <a:r>
              <a:rPr lang="fa-IR" dirty="0" smtClean="0">
                <a:cs typeface="B Nazanin" pitchFamily="2" charset="-78"/>
              </a:rPr>
              <a:t>.</a:t>
            </a:r>
          </a:p>
          <a:p>
            <a:pPr algn="r" rtl="1"/>
            <a:endParaRPr lang="fa-IR" dirty="0">
              <a:cs typeface="B Nazanin" pitchFamily="2" charset="-78"/>
            </a:endParaRPr>
          </a:p>
          <a:p>
            <a:pPr algn="r" rtl="1"/>
            <a:endParaRPr lang="fa-IR" dirty="0" smtClean="0"/>
          </a:p>
          <a:p>
            <a:pPr marL="0" indent="0" algn="r" rtl="1">
              <a:buNone/>
            </a:pPr>
            <a:endParaRPr lang="fa-IR" dirty="0" smtClean="0"/>
          </a:p>
          <a:p>
            <a:pPr algn="r" rtl="1"/>
            <a:r>
              <a:rPr lang="fa-IR" sz="2100" b="1" dirty="0" smtClean="0">
                <a:cs typeface="B Nazanin" pitchFamily="2" charset="-78"/>
              </a:rPr>
              <a:t>عفونت‌هاي </a:t>
            </a:r>
            <a:r>
              <a:rPr lang="fa-IR" sz="2100" b="1" dirty="0">
                <a:cs typeface="B Nazanin" pitchFamily="2" charset="-78"/>
              </a:rPr>
              <a:t>بيمارستاني مي‌توانند علاوه بر بيماران، كاركنان و عيادت كنندگان را نيز مبتلا </a:t>
            </a:r>
            <a:r>
              <a:rPr lang="fa-IR" sz="2100" b="1" dirty="0" smtClean="0">
                <a:cs typeface="B Nazanin" pitchFamily="2" charset="-78"/>
              </a:rPr>
              <a:t> می سازند</a:t>
            </a:r>
            <a:r>
              <a:rPr lang="fa-IR" sz="2100" b="1" dirty="0"/>
              <a:t>.</a:t>
            </a:r>
            <a:endParaRPr lang="en-US" sz="2100" b="1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72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2400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عفونت دستگاه گردش </a:t>
            </a: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خون</a:t>
            </a:r>
            <a: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  <a:t/>
            </a:r>
            <a:br>
              <a:rPr lang="en-US" b="1" dirty="0" smtClean="0">
                <a:solidFill>
                  <a:srgbClr val="FF0000"/>
                </a:solidFill>
                <a:cs typeface="B Nazanin" pitchFamily="2" charset="-78"/>
              </a:rPr>
            </a:br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(</a:t>
            </a:r>
            <a:r>
              <a:rPr lang="en-US" b="1" dirty="0">
                <a:solidFill>
                  <a:srgbClr val="FF0000"/>
                </a:solidFill>
                <a:cs typeface="B Nazanin" pitchFamily="2" charset="-78"/>
              </a:rPr>
              <a:t>Bloodstream infection : BSI</a:t>
            </a:r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) </a:t>
            </a:r>
            <a:r>
              <a:rPr lang="en-US" dirty="0">
                <a:cs typeface="B Nazanin" pitchFamily="2" charset="-78"/>
              </a:rPr>
              <a:t/>
            </a:r>
            <a:br>
              <a:rPr lang="en-US" dirty="0">
                <a:cs typeface="B Nazanin" pitchFamily="2" charset="-78"/>
              </a:rPr>
            </a:b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 تب ، هیپوتانسیون ، الیگوری </a:t>
            </a:r>
          </a:p>
          <a:p>
            <a:pPr marL="0" indent="0" algn="r" rtl="1">
              <a:buNone/>
            </a:pPr>
            <a:r>
              <a:rPr lang="fa-IR" sz="4800" dirty="0" smtClean="0">
                <a:cs typeface="B Nazanin" pitchFamily="2" charset="-78"/>
              </a:rPr>
              <a:t>           </a:t>
            </a:r>
            <a:r>
              <a:rPr lang="fa-IR" sz="4800" dirty="0" smtClean="0">
                <a:solidFill>
                  <a:srgbClr val="FF0000"/>
                </a:solidFill>
                <a:cs typeface="B Nazanin" pitchFamily="2" charset="-78"/>
              </a:rPr>
              <a:t>+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عدم وجود عفونت واضح در محلی دیگر</a:t>
            </a:r>
          </a:p>
          <a:p>
            <a:pPr marL="0" indent="0" algn="r" rtl="1">
              <a:buNone/>
            </a:pPr>
            <a:r>
              <a:rPr lang="fa-IR" sz="4700" dirty="0" smtClean="0">
                <a:solidFill>
                  <a:srgbClr val="FF0000"/>
                </a:solidFill>
                <a:cs typeface="B Nazanin" pitchFamily="2" charset="-78"/>
              </a:rPr>
              <a:t>           + 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شروع درمان سپسیس توسط پزشک.</a:t>
            </a:r>
            <a:endParaRPr lang="en-US" dirty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1026" name="Picture 2" descr="D:\medicine\مباحث علمی\sepsis\sepsis\what_is_sepsis_figure2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0509"/>
            <a:ext cx="4176464" cy="407099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49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02170"/>
            <a:ext cx="5472608" cy="645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13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ميكروارگانيسم‌هاي مسبب عفونت‌هاي بيمارستاني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 </a:t>
            </a:r>
            <a:r>
              <a:rPr lang="fa-IR" dirty="0" smtClean="0">
                <a:cs typeface="B Nazanin" pitchFamily="2" charset="-78"/>
              </a:rPr>
              <a:t>ميكروارگانيسم‌هاي </a:t>
            </a:r>
            <a:r>
              <a:rPr lang="fa-IR" dirty="0">
                <a:cs typeface="B Nazanin" pitchFamily="2" charset="-78"/>
              </a:rPr>
              <a:t>متفاوتي مي‌توانند باعث بروز عفونت بيمارستاني به صورت اندميك و اپيدميك گردند كه تابع </a:t>
            </a:r>
            <a:r>
              <a:rPr lang="fa-IR" dirty="0" smtClean="0">
                <a:cs typeface="B Nazanin" pitchFamily="2" charset="-78"/>
              </a:rPr>
              <a:t>شرايطي زیر می باشند :</a:t>
            </a:r>
          </a:p>
          <a:p>
            <a:pPr marL="0" indent="0" algn="r" rtl="1">
              <a:buNone/>
            </a:pPr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بيماري زمينه </a:t>
            </a:r>
            <a:r>
              <a:rPr lang="fa-IR" dirty="0" smtClean="0">
                <a:cs typeface="B Nazanin" pitchFamily="2" charset="-78"/>
              </a:rPr>
              <a:t>اي 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استفاده </a:t>
            </a:r>
            <a:r>
              <a:rPr lang="fa-IR" dirty="0">
                <a:cs typeface="B Nazanin" pitchFamily="2" charset="-78"/>
              </a:rPr>
              <a:t>از وسايل </a:t>
            </a:r>
            <a:r>
              <a:rPr lang="fa-IR" dirty="0" smtClean="0">
                <a:cs typeface="B Nazanin" pitchFamily="2" charset="-78"/>
              </a:rPr>
              <a:t>تهاجمي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مصرف قبلي آنتي بيوتيك </a:t>
            </a:r>
            <a:endParaRPr lang="en-US" dirty="0">
              <a:cs typeface="B Nazanin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96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399112"/>
          </a:xfrm>
        </p:spPr>
        <p:txBody>
          <a:bodyPr>
            <a:normAutofit/>
          </a:bodyPr>
          <a:lstStyle/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3600" dirty="0" smtClean="0">
                <a:latin typeface="Mitra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a-IR" sz="3600" dirty="0">
                <a:latin typeface="Mitra" charset="0"/>
                <a:ea typeface="Times New Roman" pitchFamily="18" charset="0"/>
                <a:cs typeface="B Nazanin" pitchFamily="2" charset="-78"/>
              </a:rPr>
              <a:t>در ايجاد عفونت‌هاي بيمارستاني </a:t>
            </a:r>
            <a:endParaRPr lang="fa-IR" sz="3600" dirty="0" smtClean="0">
              <a:latin typeface="Mitra" charset="0"/>
              <a:ea typeface="Times New Roman" pitchFamily="18" charset="0"/>
              <a:cs typeface="B Nazanin" pitchFamily="2" charset="-78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3600" dirty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3600" dirty="0" smtClean="0">
                <a:latin typeface="Mitra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a-IR" sz="3600" dirty="0">
                <a:solidFill>
                  <a:srgbClr val="FF0000"/>
                </a:solidFill>
                <a:latin typeface="Mitra" charset="0"/>
                <a:ea typeface="Times New Roman" pitchFamily="18" charset="0"/>
                <a:cs typeface="B Nazanin" pitchFamily="2" charset="-78"/>
              </a:rPr>
              <a:t>87% </a:t>
            </a:r>
            <a:r>
              <a:rPr lang="fa-IR" sz="3600" dirty="0">
                <a:latin typeface="Mitra" charset="0"/>
                <a:ea typeface="Times New Roman" pitchFamily="18" charset="0"/>
                <a:cs typeface="B Nazanin" pitchFamily="2" charset="-78"/>
              </a:rPr>
              <a:t>موارد باكتري‌هاي </a:t>
            </a:r>
            <a:r>
              <a:rPr lang="fa-IR" sz="3600" dirty="0" smtClean="0">
                <a:latin typeface="Mitra" charset="0"/>
                <a:ea typeface="Times New Roman" pitchFamily="18" charset="0"/>
                <a:cs typeface="B Nazanin" pitchFamily="2" charset="-78"/>
              </a:rPr>
              <a:t>هوازي</a:t>
            </a: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3600" dirty="0" smtClean="0">
                <a:latin typeface="Mitra" charset="0"/>
                <a:ea typeface="Times New Roman" pitchFamily="18" charset="0"/>
                <a:cs typeface="B Nazanin" pitchFamily="2" charset="-78"/>
              </a:rPr>
              <a:t> </a:t>
            </a:r>
            <a:endParaRPr lang="fa-IR" sz="3600" dirty="0">
              <a:latin typeface="Mitra" charset="0"/>
              <a:ea typeface="Times New Roman" pitchFamily="18" charset="0"/>
              <a:cs typeface="B Nazanin" pitchFamily="2" charset="-78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3600" dirty="0" smtClean="0">
                <a:latin typeface="Mitra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latin typeface="Mitra" charset="0"/>
                <a:ea typeface="Times New Roman" pitchFamily="18" charset="0"/>
                <a:cs typeface="B Nazanin" pitchFamily="2" charset="-78"/>
              </a:rPr>
              <a:t>3% </a:t>
            </a:r>
            <a:r>
              <a:rPr lang="fa-IR" sz="3600" dirty="0">
                <a:latin typeface="Mitra" charset="0"/>
                <a:ea typeface="Times New Roman" pitchFamily="18" charset="0"/>
                <a:cs typeface="B Nazanin" pitchFamily="2" charset="-78"/>
              </a:rPr>
              <a:t>موارد باكتري‌هاي </a:t>
            </a:r>
            <a:r>
              <a:rPr lang="fa-IR" sz="3600" dirty="0" smtClean="0">
                <a:latin typeface="Mitra" charset="0"/>
                <a:ea typeface="Times New Roman" pitchFamily="18" charset="0"/>
                <a:cs typeface="B Nazanin" pitchFamily="2" charset="-78"/>
              </a:rPr>
              <a:t>بي‌هوازي</a:t>
            </a: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3600" dirty="0">
              <a:latin typeface="Mitra" charset="0"/>
              <a:ea typeface="Times New Roman" pitchFamily="18" charset="0"/>
              <a:cs typeface="B Nazanin" pitchFamily="2" charset="-78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3600" dirty="0" smtClean="0">
                <a:solidFill>
                  <a:srgbClr val="FF0000"/>
                </a:solidFill>
                <a:latin typeface="Mitra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latin typeface="Mitra" charset="0"/>
                <a:ea typeface="Times New Roman" pitchFamily="18" charset="0"/>
                <a:cs typeface="B Nazanin" pitchFamily="2" charset="-78"/>
              </a:rPr>
              <a:t>9% </a:t>
            </a:r>
            <a:r>
              <a:rPr lang="fa-IR" sz="3600" dirty="0">
                <a:latin typeface="Mitra" charset="0"/>
                <a:ea typeface="Times New Roman" pitchFamily="18" charset="0"/>
                <a:cs typeface="B Nazanin" pitchFamily="2" charset="-78"/>
              </a:rPr>
              <a:t>موارد </a:t>
            </a:r>
            <a:r>
              <a:rPr lang="fa-IR" sz="3600" dirty="0" smtClean="0">
                <a:latin typeface="Mitra" charset="0"/>
                <a:ea typeface="Times New Roman" pitchFamily="18" charset="0"/>
                <a:cs typeface="B Nazanin" pitchFamily="2" charset="-78"/>
              </a:rPr>
              <a:t>قارچ‌ها</a:t>
            </a: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3600" dirty="0">
              <a:latin typeface="Mitra" charset="0"/>
              <a:ea typeface="Times New Roman" pitchFamily="18" charset="0"/>
              <a:cs typeface="B Nazanin" pitchFamily="2" charset="-78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3600" dirty="0">
                <a:latin typeface="Mitra" charset="0"/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latin typeface="Mitra" charset="0"/>
                <a:ea typeface="Times New Roman" pitchFamily="18" charset="0"/>
                <a:cs typeface="B Nazanin" pitchFamily="2" charset="-78"/>
              </a:rPr>
              <a:t>1% </a:t>
            </a:r>
            <a:r>
              <a:rPr lang="fa-IR" sz="3600" dirty="0">
                <a:latin typeface="Mitra" charset="0"/>
                <a:ea typeface="Times New Roman" pitchFamily="18" charset="0"/>
                <a:cs typeface="B Nazanin" pitchFamily="2" charset="-78"/>
              </a:rPr>
              <a:t>موارد ساير انواع ويروس‌ها و </a:t>
            </a:r>
            <a:r>
              <a:rPr lang="fa-IR" sz="3600" dirty="0" smtClean="0">
                <a:latin typeface="Mitra" charset="0"/>
                <a:ea typeface="Times New Roman" pitchFamily="18" charset="0"/>
                <a:cs typeface="B Nazanin" pitchFamily="2" charset="-78"/>
              </a:rPr>
              <a:t>انگل‌ها. </a:t>
            </a: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3600" dirty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lvl="0" indent="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3661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escription: http://www.elib.hbi.ir/persian/PUBLIC_HEALTH_EBOOK/04_07_files/IMAGE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4" y="207729"/>
            <a:ext cx="7973198" cy="5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5982816"/>
            <a:ext cx="75312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1" u="none" strike="noStrike" cap="none" normalizeH="0" baseline="0" dirty="0" smtClean="0" bmk="_Toc56608830">
                <a:ln>
                  <a:noFill/>
                </a:ln>
                <a:solidFill>
                  <a:schemeClr val="tx1"/>
                </a:solidFill>
                <a:effectLst/>
                <a:latin typeface="Mitra" charset="0"/>
                <a:ea typeface="Times New Roman" pitchFamily="18" charset="0"/>
                <a:cs typeface="B Nazanin" pitchFamily="2" charset="-78"/>
              </a:rPr>
              <a:t> عوامل بيماريزاي مسبب همه گيري در بيمارستان مركز</a:t>
            </a:r>
            <a:r>
              <a:rPr kumimoji="0" lang="fa-IR" b="1" i="1" u="none" strike="noStrike" cap="none" normalizeH="0" baseline="0" dirty="0" smtClean="0" bmk="_Toc5660883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 Nazanin" pitchFamily="2" charset="-78"/>
              </a:rPr>
              <a:t> </a:t>
            </a:r>
            <a:r>
              <a:rPr kumimoji="0" lang="fa-IR" b="1" i="1" u="none" strike="noStrike" cap="none" normalizeH="0" baseline="0" dirty="0" smtClean="0" bmk="_Toc56608830">
                <a:ln>
                  <a:noFill/>
                </a:ln>
                <a:solidFill>
                  <a:schemeClr val="tx1"/>
                </a:solidFill>
                <a:effectLst/>
                <a:latin typeface="Mitra" charset="0"/>
                <a:ea typeface="Times New Roman" pitchFamily="18" charset="0"/>
                <a:cs typeface="B Nazanin" pitchFamily="2" charset="-78"/>
              </a:rPr>
              <a:t>پيشگيري و كنترل بيماري‌ها دهه 1980</a:t>
            </a:r>
            <a:r>
              <a:rPr kumimoji="0" lang="fa-I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tra" charset="0"/>
                <a:ea typeface="Times New Roman" pitchFamily="18" charset="0"/>
                <a:cs typeface="B Nazanin" pitchFamily="2" charset="-78"/>
              </a:rPr>
              <a:t> 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3766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271462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endParaRPr lang="en-US" sz="40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ar-SA" dirty="0" smtClean="0">
                <a:solidFill>
                  <a:srgbClr val="FF0000"/>
                </a:solidFill>
                <a:cs typeface="B Nazanin" pitchFamily="2" charset="-78"/>
              </a:rPr>
              <a:t>کوکسی هاي گرم مثبت </a:t>
            </a:r>
            <a:r>
              <a:rPr lang="ar-SA" dirty="0" smtClean="0">
                <a:cs typeface="B Nazanin" pitchFamily="2" charset="-78"/>
              </a:rPr>
              <a:t>مانند </a:t>
            </a:r>
            <a:r>
              <a:rPr lang="ar-SA" i="1" dirty="0" smtClean="0">
                <a:cs typeface="B Nazanin" pitchFamily="2" charset="-78"/>
              </a:rPr>
              <a:t>استافیلوکو كها </a:t>
            </a:r>
            <a:r>
              <a:rPr lang="ar-SA" dirty="0" smtClean="0">
                <a:cs typeface="B Nazanin" pitchFamily="2" charset="-78"/>
              </a:rPr>
              <a:t>و </a:t>
            </a:r>
            <a:r>
              <a:rPr lang="ar-SA" i="1" dirty="0" smtClean="0">
                <a:cs typeface="B Nazanin" pitchFamily="2" charset="-78"/>
              </a:rPr>
              <a:t>انتروکو كها </a:t>
            </a:r>
            <a:r>
              <a:rPr lang="ar-SA" dirty="0" smtClean="0">
                <a:cs typeface="B Nazanin" pitchFamily="2" charset="-78"/>
              </a:rPr>
              <a:t>نسبت به شرایط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خشک مقاوم اند و در غبار روي سطوح تا مدت ها زنده می مانند و می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توانند ازراه قطرات کوچک در هوا (</a:t>
            </a:r>
            <a:r>
              <a:rPr lang="en-US" dirty="0" smtClean="0">
                <a:cs typeface="B Nazanin" pitchFamily="2" charset="-78"/>
              </a:rPr>
              <a:t>Droplet</a:t>
            </a:r>
            <a:r>
              <a:rPr lang="ar-SA" dirty="0" smtClean="0">
                <a:cs typeface="B Nazanin" pitchFamily="2" charset="-78"/>
              </a:rPr>
              <a:t>) نیز به بیمار منتقل شوند. </a:t>
            </a:r>
            <a:endParaRPr lang="fa-IR" dirty="0" smtClean="0">
              <a:cs typeface="B Nazanin" pitchFamily="2" charset="-78"/>
            </a:endParaRPr>
          </a:p>
          <a:p>
            <a:pPr marL="0" indent="0" algn="r" rtl="1" eaLnBrk="1" hangingPunct="1">
              <a:lnSpc>
                <a:spcPct val="90000"/>
              </a:lnSpc>
              <a:buNone/>
              <a:defRPr/>
            </a:pPr>
            <a:endParaRPr lang="ar-SA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ar-SA" dirty="0" smtClean="0">
                <a:solidFill>
                  <a:srgbClr val="FF0000"/>
                </a:solidFill>
                <a:cs typeface="B Nazanin" pitchFamily="2" charset="-78"/>
              </a:rPr>
              <a:t>باکتري هاي گرم منفی </a:t>
            </a:r>
            <a:r>
              <a:rPr lang="ar-SA" dirty="0" smtClean="0">
                <a:cs typeface="B Nazanin" pitchFamily="2" charset="-78"/>
              </a:rPr>
              <a:t>درشرایط وسطوح</a:t>
            </a:r>
            <a:r>
              <a:rPr lang="fa-IR" dirty="0" smtClean="0">
                <a:cs typeface="B Nazanin" pitchFamily="2" charset="-78"/>
              </a:rPr>
              <a:t> مر</a:t>
            </a:r>
            <a:r>
              <a:rPr lang="ar-SA" dirty="0" smtClean="0">
                <a:cs typeface="B Nazanin" pitchFamily="2" charset="-78"/>
              </a:rPr>
              <a:t>طوب بهتر باقی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می مانند و از راه </a:t>
            </a:r>
            <a:r>
              <a:rPr lang="en-US" dirty="0" smtClean="0">
                <a:cs typeface="B Nazanin" pitchFamily="2" charset="-78"/>
              </a:rPr>
              <a:t>Droplet</a:t>
            </a:r>
            <a:r>
              <a:rPr lang="ar-SA" dirty="0" smtClean="0">
                <a:cs typeface="B Nazanin" pitchFamily="2" charset="-78"/>
              </a:rPr>
              <a:t> به ندرت منتقل می شوند</a:t>
            </a:r>
            <a:endParaRPr lang="fa-IR" dirty="0" smtClean="0">
              <a:cs typeface="B Nazanin" pitchFamily="2" charset="-78"/>
            </a:endParaRPr>
          </a:p>
          <a:p>
            <a:pPr marL="0" indent="0" algn="r" rtl="1" eaLnBrk="1" hangingPunct="1">
              <a:lnSpc>
                <a:spcPct val="90000"/>
              </a:lnSpc>
              <a:buNone/>
              <a:defRPr/>
            </a:pPr>
            <a:endParaRPr lang="ar-SA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ar-SA" dirty="0" smtClean="0">
                <a:solidFill>
                  <a:srgbClr val="FF0000"/>
                </a:solidFill>
                <a:cs typeface="B Nazanin" pitchFamily="2" charset="-78"/>
              </a:rPr>
              <a:t>قارچ ها </a:t>
            </a:r>
            <a:r>
              <a:rPr lang="ar-SA" dirty="0" smtClean="0">
                <a:cs typeface="B Nazanin" pitchFamily="2" charset="-78"/>
              </a:rPr>
              <a:t>در شرایط و سطوح مرطوب و الیاف رشته اي پایدار می مانند</a:t>
            </a:r>
            <a:r>
              <a:rPr lang="fa-IR" dirty="0" smtClean="0">
                <a:cs typeface="B Nazanin" pitchFamily="2" charset="-78"/>
              </a:rPr>
              <a:t> و تکثیر می شوند.</a:t>
            </a:r>
          </a:p>
          <a:p>
            <a:pPr algn="r" rtl="1" eaLnBrk="1" hangingPunct="1">
              <a:lnSpc>
                <a:spcPct val="90000"/>
              </a:lnSpc>
              <a:defRPr/>
            </a:pPr>
            <a:endParaRPr lang="fa-IR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endParaRPr lang="en-US" sz="2400" dirty="0" smtClean="0">
              <a:cs typeface="B Nazanin" pitchFamily="2" charset="-78"/>
            </a:endParaRPr>
          </a:p>
          <a:p>
            <a:pPr algn="r" rtl="1" eaLnBrk="1" hangingPunct="1">
              <a:defRPr/>
            </a:pPr>
            <a:endParaRPr lang="en-US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9141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elib.hbi.ir/persian/PUBLIC_HEALTH_EBOOK/04_07_files/IMAGE002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1"/>
            <a:ext cx="7488832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23728" y="566124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fa-IR" b="1" i="1" dirty="0" smtClean="0"/>
              <a:t>توزيع </a:t>
            </a:r>
            <a:r>
              <a:rPr lang="fa-IR" b="1" i="1" dirty="0"/>
              <a:t>درصدي عفونت‌هاي بيمارستاني براساس عامل بيماري زا دركانون‌هاي اصلي عفونت سال 1990 تا 1994 م </a:t>
            </a:r>
            <a:r>
              <a:rPr lang="en-US" b="1" i="1" dirty="0"/>
              <a:t>NNISS</a:t>
            </a:r>
            <a:r>
              <a:rPr lang="fa-IR" b="1" i="1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84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latin typeface="Mitra" charset="0"/>
                <a:ea typeface="Times New Roman" pitchFamily="18" charset="0"/>
                <a:cs typeface="B Nazanin" pitchFamily="2" charset="-78"/>
              </a:rPr>
              <a:t>شايع‌ترين عامل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834064" cy="4572000"/>
          </a:xfrm>
        </p:spPr>
        <p:txBody>
          <a:bodyPr>
            <a:normAutofit lnSpcReduction="10000"/>
          </a:bodyPr>
          <a:lstStyle/>
          <a:p>
            <a:pPr marL="0" lvl="0" indent="45720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E. Coli</a:t>
            </a:r>
            <a:r>
              <a:rPr lang="fa-IR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fa-IR" sz="2800" dirty="0" smtClean="0">
                <a:latin typeface="Mitra" charset="0"/>
                <a:ea typeface="Times New Roman" pitchFamily="18" charset="0"/>
                <a:cs typeface="Arial" pitchFamily="34" charset="0"/>
              </a:rPr>
              <a:t>                    عفونت دستگاه  ادراري</a:t>
            </a:r>
          </a:p>
          <a:p>
            <a:pPr marL="0" lvl="0" indent="45720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2800" dirty="0" smtClean="0">
                <a:latin typeface="Mitra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lvl="0" indent="45720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800" dirty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2800" dirty="0">
                <a:latin typeface="Mitra" charset="0"/>
                <a:ea typeface="Times New Roman" pitchFamily="18" charset="0"/>
                <a:cs typeface="Arial" pitchFamily="34" charset="0"/>
              </a:rPr>
              <a:t>استافيلوكوك آرئوس </a:t>
            </a:r>
            <a:r>
              <a:rPr lang="fa-IR" sz="2800" dirty="0" smtClean="0">
                <a:latin typeface="Mitra" charset="0"/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lang="fa-IR" sz="2800" dirty="0">
                <a:latin typeface="Mitra" charset="0"/>
                <a:ea typeface="Times New Roman" pitchFamily="18" charset="0"/>
                <a:cs typeface="Arial" pitchFamily="34" charset="0"/>
              </a:rPr>
              <a:t>عفونت زخم </a:t>
            </a:r>
            <a:r>
              <a:rPr lang="fa-IR" sz="2800" dirty="0" smtClean="0">
                <a:latin typeface="Mitra" charset="0"/>
                <a:ea typeface="Times New Roman" pitchFamily="18" charset="0"/>
                <a:cs typeface="Arial" pitchFamily="34" charset="0"/>
              </a:rPr>
              <a:t>جراحي</a:t>
            </a:r>
          </a:p>
          <a:p>
            <a:pPr marL="0" lvl="0" indent="45720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800" dirty="0" smtClean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800" dirty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2800" dirty="0">
                <a:latin typeface="Mitra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a-IR" sz="2800" dirty="0" smtClean="0">
                <a:latin typeface="Mitra" charset="0"/>
                <a:ea typeface="Times New Roman" pitchFamily="18" charset="0"/>
                <a:cs typeface="Arial" pitchFamily="34" charset="0"/>
              </a:rPr>
              <a:t>پسودومونا</a:t>
            </a:r>
            <a:r>
              <a:rPr lang="fa-IR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a-IR" sz="2800" dirty="0" smtClean="0">
                <a:latin typeface="Mitra" charset="0"/>
                <a:ea typeface="Times New Roman" pitchFamily="18" charset="0"/>
                <a:cs typeface="Arial" pitchFamily="34" charset="0"/>
              </a:rPr>
              <a:t>آئروژينوزا                           پنومونی </a:t>
            </a:r>
          </a:p>
          <a:p>
            <a:pPr marL="0" lvl="0" indent="45720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2800" dirty="0" smtClean="0">
                <a:latin typeface="Mitra" charset="0"/>
                <a:ea typeface="Times New Roman" pitchFamily="18" charset="0"/>
                <a:cs typeface="Arial" pitchFamily="34" charset="0"/>
              </a:rPr>
              <a:t>استافيلوكوك آرئوس</a:t>
            </a:r>
          </a:p>
          <a:p>
            <a:pPr marL="0" lvl="0" indent="45720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800" dirty="0" smtClean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800" dirty="0" smtClean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just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2800" dirty="0" smtClean="0">
                <a:latin typeface="Mitra" charset="0"/>
                <a:ea typeface="Times New Roman" pitchFamily="18" charset="0"/>
                <a:cs typeface="Arial" pitchFamily="34" charset="0"/>
              </a:rPr>
              <a:t>کوكسي‌هاي </a:t>
            </a:r>
            <a:r>
              <a:rPr lang="fa-IR" sz="2800" dirty="0">
                <a:latin typeface="Mitra" charset="0"/>
                <a:ea typeface="Times New Roman" pitchFamily="18" charset="0"/>
                <a:cs typeface="Arial" pitchFamily="34" charset="0"/>
              </a:rPr>
              <a:t>گرم مثبت </a:t>
            </a:r>
            <a:r>
              <a:rPr lang="fa-IR" sz="2800" dirty="0" smtClean="0">
                <a:latin typeface="Mitra" charset="0"/>
                <a:ea typeface="Times New Roman" pitchFamily="18" charset="0"/>
                <a:cs typeface="Arial" pitchFamily="34" charset="0"/>
              </a:rPr>
              <a:t>                      باكتريمي اوليه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 rtl="1"/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6012160" y="1412776"/>
            <a:ext cx="1656184" cy="576064"/>
          </a:xfrm>
          <a:prstGeom prst="donut">
            <a:avLst>
              <a:gd name="adj" fmla="val 85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724127" y="2302558"/>
            <a:ext cx="2592289" cy="1080120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292080" y="3573016"/>
            <a:ext cx="3203554" cy="1296144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607018" y="5110813"/>
            <a:ext cx="2709397" cy="936104"/>
          </a:xfrm>
          <a:prstGeom prst="donut">
            <a:avLst>
              <a:gd name="adj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83968" y="1700808"/>
            <a:ext cx="144015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635896" y="2842618"/>
            <a:ext cx="18722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79912" y="5578865"/>
            <a:ext cx="172819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347864" y="4077072"/>
            <a:ext cx="165618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02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/>
          <a:lstStyle/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2800" dirty="0" smtClean="0">
                <a:latin typeface="Mitra" charset="0"/>
                <a:ea typeface="Times New Roman" pitchFamily="18" charset="0"/>
                <a:cs typeface="B Nazanin" pitchFamily="2" charset="-78"/>
              </a:rPr>
              <a:t>   </a:t>
            </a:r>
            <a:r>
              <a:rPr lang="fa-IR" sz="2800" b="1" i="1" dirty="0">
                <a:latin typeface="Mitra" charset="0"/>
                <a:ea typeface="Times New Roman" pitchFamily="18" charset="0"/>
                <a:cs typeface="B Nazanin" pitchFamily="2" charset="-78"/>
              </a:rPr>
              <a:t>اشريشياكولي (</a:t>
            </a:r>
            <a:r>
              <a:rPr lang="en-US" sz="2800" b="1" i="1" dirty="0">
                <a:latin typeface="Calibri" pitchFamily="34" charset="0"/>
                <a:ea typeface="Times New Roman" pitchFamily="18" charset="0"/>
                <a:cs typeface="B Nazanin" pitchFamily="2" charset="-78"/>
              </a:rPr>
              <a:t>E. Coli</a:t>
            </a:r>
            <a:r>
              <a:rPr lang="fa-IR" sz="2800" b="1" i="1" dirty="0" smtClean="0">
                <a:latin typeface="Mitra" charset="0"/>
                <a:ea typeface="Times New Roman" pitchFamily="18" charset="0"/>
                <a:cs typeface="B Nazanin" pitchFamily="2" charset="-78"/>
              </a:rPr>
              <a:t>)                       </a:t>
            </a:r>
            <a:r>
              <a:rPr lang="fa-IR" sz="2800" b="1" i="1" dirty="0">
                <a:latin typeface="Mitra" charset="0"/>
                <a:ea typeface="Times New Roman" pitchFamily="18" charset="0"/>
                <a:cs typeface="B Nazanin" pitchFamily="2" charset="-78"/>
              </a:rPr>
              <a:t>شايع‌ترين  </a:t>
            </a:r>
            <a:endParaRPr lang="fa-IR" sz="2800" b="1" i="1" dirty="0" smtClean="0">
              <a:latin typeface="Mitra" charset="0"/>
              <a:ea typeface="Times New Roman" pitchFamily="18" charset="0"/>
              <a:cs typeface="B Nazanin" pitchFamily="2" charset="-78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800" b="1" i="1" dirty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800" b="1" i="1" dirty="0" smtClean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800" b="1" i="1" dirty="0" smtClean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800" b="1" i="1" dirty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800" b="1" i="1" dirty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a-IR" sz="2800" b="1" i="1" dirty="0">
              <a:latin typeface="Mitra" charset="0"/>
              <a:ea typeface="Times New Roman" pitchFamily="18" charset="0"/>
              <a:cs typeface="Arial" pitchFamily="34" charset="0"/>
            </a:endParaRPr>
          </a:p>
          <a:p>
            <a:pPr marL="0" lvl="0" indent="457200" algn="r" rtl="1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sz="2800" b="1" i="1" dirty="0" smtClean="0">
                <a:latin typeface="Mitra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fa-IR" sz="2800" b="1" i="1" dirty="0">
                <a:latin typeface="Mitra" charset="0"/>
                <a:ea typeface="Times New Roman" pitchFamily="18" charset="0"/>
                <a:cs typeface="B Nazanin" pitchFamily="2" charset="-78"/>
              </a:rPr>
              <a:t>استافيلوكوك </a:t>
            </a:r>
            <a:r>
              <a:rPr lang="fa-IR" sz="2800" b="1" i="1" dirty="0" smtClean="0">
                <a:latin typeface="Mitra" charset="0"/>
                <a:ea typeface="Times New Roman" pitchFamily="18" charset="0"/>
                <a:cs typeface="B Nazanin" pitchFamily="2" charset="-78"/>
              </a:rPr>
              <a:t>آرئوس                         </a:t>
            </a:r>
            <a:r>
              <a:rPr lang="fa-IR" sz="2800" b="1" i="1" dirty="0">
                <a:latin typeface="Mitra" charset="0"/>
                <a:ea typeface="Times New Roman" pitchFamily="18" charset="0"/>
                <a:cs typeface="B Nazanin" pitchFamily="2" charset="-78"/>
              </a:rPr>
              <a:t>مرتبه دوم</a:t>
            </a:r>
          </a:p>
          <a:p>
            <a:endParaRPr lang="en-US" dirty="0"/>
          </a:p>
        </p:txBody>
      </p:sp>
      <p:pic>
        <p:nvPicPr>
          <p:cNvPr id="3074" name="Picture 2" descr="C:\Users\Ali\Desktop\141087-050-24850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39064"/>
            <a:ext cx="3456384" cy="19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i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39064"/>
            <a:ext cx="3562221" cy="19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i\Desktop\Staphylococcus_aureus_VISA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725144"/>
            <a:ext cx="3562221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i\Desktop\bsm15 - Gram-stained Staphylococcus aureus. approx. X 1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704041"/>
            <a:ext cx="3384376" cy="18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635896" y="1340768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19872" y="4437112"/>
            <a:ext cx="129614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0478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li\Desktop\207352_xlar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88"/>
            <a:ext cx="9152447" cy="669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63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43000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chemeClr val="tx1"/>
                </a:solidFill>
                <a:cs typeface="B Nazanin" pitchFamily="2" charset="-78"/>
              </a:rPr>
              <a:t>هر يك از اعضاي بدن انسان مي‌تواند در بيمارستان، دچار عفونت </a:t>
            </a:r>
            <a:r>
              <a:rPr lang="fa-IR" sz="3200" dirty="0" smtClean="0">
                <a:solidFill>
                  <a:schemeClr val="tx1"/>
                </a:solidFill>
                <a:cs typeface="B Nazanin" pitchFamily="2" charset="-78"/>
              </a:rPr>
              <a:t>گردد.</a:t>
            </a:r>
            <a:endParaRPr lang="en-US" sz="32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/>
              <a:t>.</a:t>
            </a:r>
          </a:p>
          <a:p>
            <a:pPr marL="0" indent="0" algn="r" rtl="1">
              <a:buNone/>
            </a:pPr>
            <a:r>
              <a:rPr lang="fa-IR" dirty="0" smtClean="0"/>
              <a:t> </a:t>
            </a:r>
          </a:p>
          <a:p>
            <a:pPr algn="r" rtl="1"/>
            <a:r>
              <a:rPr lang="fa-IR" b="1" i="1" dirty="0" smtClean="0">
                <a:cs typeface="B Nazanin" pitchFamily="2" charset="-78"/>
              </a:rPr>
              <a:t>عفونت ادراري    42%         </a:t>
            </a:r>
            <a:r>
              <a:rPr lang="fa-IR" b="1" i="1" dirty="0" smtClean="0">
                <a:solidFill>
                  <a:srgbClr val="FF0000"/>
                </a:solidFill>
                <a:cs typeface="B Nazanin" pitchFamily="2" charset="-78"/>
              </a:rPr>
              <a:t>شايع ‌ترين    </a:t>
            </a:r>
          </a:p>
          <a:p>
            <a:pPr marL="0" indent="0" algn="r" rtl="1">
              <a:buNone/>
            </a:pPr>
            <a:r>
              <a:rPr lang="fa-IR" b="1" i="1" dirty="0" smtClean="0">
                <a:cs typeface="B Nazanin" pitchFamily="2" charset="-78"/>
              </a:rPr>
              <a:t> </a:t>
            </a:r>
            <a:endParaRPr lang="en-US" b="1" i="1" dirty="0" smtClean="0">
              <a:cs typeface="B Nazanin" pitchFamily="2" charset="-78"/>
            </a:endParaRPr>
          </a:p>
          <a:p>
            <a:pPr algn="r" rtl="1"/>
            <a:r>
              <a:rPr lang="fa-IR" b="1" i="1" dirty="0" smtClean="0">
                <a:cs typeface="B Nazanin" pitchFamily="2" charset="-78"/>
              </a:rPr>
              <a:t> </a:t>
            </a:r>
            <a:r>
              <a:rPr lang="fa-IR" b="1" i="1" dirty="0">
                <a:cs typeface="B Nazanin" pitchFamily="2" charset="-78"/>
              </a:rPr>
              <a:t>پنوموني </a:t>
            </a:r>
            <a:r>
              <a:rPr lang="fa-IR" b="1" i="1" dirty="0" smtClean="0">
                <a:cs typeface="B Nazanin" pitchFamily="2" charset="-78"/>
              </a:rPr>
              <a:t>      15 تا 20%       </a:t>
            </a:r>
            <a:r>
              <a:rPr lang="fa-IR" b="1" i="1" dirty="0" smtClean="0">
                <a:solidFill>
                  <a:srgbClr val="FF0000"/>
                </a:solidFill>
                <a:cs typeface="B Nazanin" pitchFamily="2" charset="-78"/>
              </a:rPr>
              <a:t>كشنده</a:t>
            </a:r>
            <a:r>
              <a:rPr lang="fa-IR" b="1" i="1" dirty="0" smtClean="0">
                <a:cs typeface="B Nazanin" pitchFamily="2" charset="-78"/>
              </a:rPr>
              <a:t> </a:t>
            </a:r>
            <a:r>
              <a:rPr lang="fa-IR" b="1" i="1" dirty="0" smtClean="0">
                <a:solidFill>
                  <a:srgbClr val="FF0000"/>
                </a:solidFill>
                <a:cs typeface="B Nazanin" pitchFamily="2" charset="-78"/>
              </a:rPr>
              <a:t>ترين</a:t>
            </a:r>
            <a:r>
              <a:rPr lang="fa-IR" b="1" i="1" dirty="0" smtClean="0">
                <a:cs typeface="B Nazanin" pitchFamily="2" charset="-78"/>
              </a:rPr>
              <a:t>   </a:t>
            </a:r>
          </a:p>
          <a:p>
            <a:pPr algn="r" rtl="1"/>
            <a:endParaRPr lang="fa-IR" b="1" i="1" dirty="0">
              <a:cs typeface="B Nazanin" pitchFamily="2" charset="-78"/>
            </a:endParaRPr>
          </a:p>
          <a:p>
            <a:pPr algn="r" rtl="1"/>
            <a:r>
              <a:rPr lang="fa-IR" b="1" i="1" dirty="0" smtClean="0">
                <a:cs typeface="B Nazanin" pitchFamily="2" charset="-78"/>
              </a:rPr>
              <a:t>عفونت زخم         24%</a:t>
            </a:r>
          </a:p>
          <a:p>
            <a:pPr algn="r" rtl="1"/>
            <a:endParaRPr lang="fa-IR" b="1" i="1" dirty="0">
              <a:cs typeface="B Nazanin" pitchFamily="2" charset="-78"/>
            </a:endParaRPr>
          </a:p>
          <a:p>
            <a:pPr algn="r" rtl="1"/>
            <a:r>
              <a:rPr lang="fa-IR" b="1" i="1" dirty="0" smtClean="0">
                <a:cs typeface="B Nazanin" pitchFamily="2" charset="-78"/>
              </a:rPr>
              <a:t>باکتریمی          5 تا 10%</a:t>
            </a:r>
            <a:endParaRPr lang="en-US" b="1" i="1" dirty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6" name="Donut 5"/>
          <p:cNvSpPr/>
          <p:nvPr/>
        </p:nvSpPr>
        <p:spPr>
          <a:xfrm>
            <a:off x="5744259" y="2092036"/>
            <a:ext cx="914400" cy="883212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508104" y="3140968"/>
            <a:ext cx="1541365" cy="792088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702352" y="3997690"/>
            <a:ext cx="998213" cy="87146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358769" y="5013176"/>
            <a:ext cx="1685381" cy="864096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0" y="1810013"/>
            <a:ext cx="3563470" cy="335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38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566" y="1484784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r" rtl="1">
              <a:buFont typeface="Arial" pitchFamily="34" charset="0"/>
              <a:buChar char="•"/>
              <a:defRPr/>
            </a:pPr>
            <a:r>
              <a:rPr lang="fa-IR" sz="2400" dirty="0" smtClean="0">
                <a:cs typeface="B Nazanin" pitchFamily="2" charset="-78"/>
              </a:rPr>
              <a:t>در </a:t>
            </a:r>
            <a:r>
              <a:rPr lang="fa-IR" sz="2400" dirty="0">
                <a:cs typeface="B Nazanin" pitchFamily="2" charset="-78"/>
              </a:rPr>
              <a:t>اتاق های عمل، بخش های سوختگی و نوزادان اهمیت ویژه ای دارند. </a:t>
            </a:r>
            <a:endParaRPr lang="fa-IR" sz="2400" dirty="0" smtClean="0">
              <a:cs typeface="B Nazanin" pitchFamily="2" charset="-78"/>
            </a:endParaRPr>
          </a:p>
          <a:p>
            <a:pPr lvl="1" algn="r" rtl="1">
              <a:defRPr/>
            </a:pPr>
            <a:endParaRPr lang="fa-IR" sz="2400" dirty="0" smtClean="0">
              <a:cs typeface="B Nazanin" pitchFamily="2" charset="-78"/>
            </a:endParaRPr>
          </a:p>
          <a:p>
            <a:pPr marL="742950" lvl="1" indent="-285750" algn="r" rtl="1">
              <a:buFont typeface="Arial" pitchFamily="34" charset="0"/>
              <a:buChar char="•"/>
              <a:defRPr/>
            </a:pPr>
            <a:r>
              <a:rPr lang="fa-IR" sz="2400" dirty="0" smtClean="0">
                <a:cs typeface="B Nazanin" pitchFamily="2" charset="-78"/>
              </a:rPr>
              <a:t>این </a:t>
            </a:r>
            <a:r>
              <a:rPr lang="fa-IR" sz="2400" dirty="0">
                <a:cs typeface="B Nazanin" pitchFamily="2" charset="-78"/>
              </a:rPr>
              <a:t>ارگانیسم ها می توانند ازطریق قطرات تنفسی </a:t>
            </a:r>
            <a:r>
              <a:rPr lang="fa-IR" sz="2400" dirty="0" smtClean="0">
                <a:cs typeface="B Nazanin" pitchFamily="2" charset="-78"/>
              </a:rPr>
              <a:t>جداشده </a:t>
            </a:r>
            <a:r>
              <a:rPr lang="fa-IR" sz="2400" dirty="0">
                <a:cs typeface="B Nazanin" pitchFamily="2" charset="-78"/>
              </a:rPr>
              <a:t>از ابتداي مجراي بینی </a:t>
            </a:r>
            <a:r>
              <a:rPr lang="fa-IR" sz="2400" dirty="0" smtClean="0">
                <a:cs typeface="B Nazanin" pitchFamily="2" charset="-78"/>
              </a:rPr>
              <a:t>افرادکلونیزه </a:t>
            </a:r>
            <a:r>
              <a:rPr lang="fa-IR" sz="2400" dirty="0">
                <a:cs typeface="B Nazanin" pitchFamily="2" charset="-78"/>
              </a:rPr>
              <a:t>در محیط و روي سطوح پخش شوند و به این علت افراد مخزن اصلی وپایدار به شمار می آیند. </a:t>
            </a:r>
            <a:endParaRPr lang="fa-IR" sz="2400" dirty="0" smtClean="0">
              <a:cs typeface="B Nazanin" pitchFamily="2" charset="-78"/>
            </a:endParaRPr>
          </a:p>
          <a:p>
            <a:pPr lvl="1" algn="r" rtl="1">
              <a:defRPr/>
            </a:pPr>
            <a:endParaRPr lang="fa-IR" sz="2400" dirty="0" smtClean="0">
              <a:cs typeface="B Nazanin" pitchFamily="2" charset="-78"/>
            </a:endParaRPr>
          </a:p>
          <a:p>
            <a:pPr marL="742950" lvl="1" indent="-285750" algn="r" rtl="1">
              <a:buFont typeface="Arial" pitchFamily="34" charset="0"/>
              <a:buChar char="•"/>
              <a:defRPr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i="1" dirty="0">
                <a:cs typeface="B Nazanin" pitchFamily="2" charset="-78"/>
              </a:rPr>
              <a:t>استافیلوکو كها </a:t>
            </a:r>
            <a:r>
              <a:rPr lang="fa-IR" sz="2400" dirty="0">
                <a:cs typeface="B Nazanin" pitchFamily="2" charset="-78"/>
              </a:rPr>
              <a:t>از سطوح مختلفی مانند گوشی پزشکی،کف اتاق ها، چارت های پزشکی، </a:t>
            </a:r>
            <a:r>
              <a:rPr lang="fa-IR" sz="2400" dirty="0" smtClean="0">
                <a:cs typeface="B Nazanin" pitchFamily="2" charset="-78"/>
              </a:rPr>
              <a:t>مبلمان</a:t>
            </a:r>
            <a:r>
              <a:rPr lang="fa-IR" sz="2400" dirty="0">
                <a:cs typeface="B Nazanin" pitchFamily="2" charset="-78"/>
              </a:rPr>
              <a:t>، تی </a:t>
            </a:r>
            <a:r>
              <a:rPr lang="fa-IR" sz="2400" dirty="0" smtClean="0">
                <a:cs typeface="B Nazanin" pitchFamily="2" charset="-78"/>
              </a:rPr>
              <a:t>شوی </a:t>
            </a:r>
            <a:r>
              <a:rPr lang="fa-IR" sz="2400" dirty="0">
                <a:cs typeface="B Nazanin" pitchFamily="2" charset="-78"/>
              </a:rPr>
              <a:t>زمین، مخزن هاي آب درمانی جدامی شوند که به جز مخزنهاي آب درمانی در سایر موارد تأثیرمحیط های آلوده درانتقال باکتري کم اهمیت است. </a:t>
            </a:r>
            <a:endParaRPr lang="fa-IR" sz="2400" dirty="0" smtClean="0">
              <a:cs typeface="B Nazanin" pitchFamily="2" charset="-78"/>
            </a:endParaRPr>
          </a:p>
          <a:p>
            <a:pPr lvl="1" algn="r" rtl="1">
              <a:defRPr/>
            </a:pPr>
            <a:endParaRPr lang="fa-IR" sz="2400" dirty="0" smtClean="0">
              <a:cs typeface="B Nazanin" pitchFamily="2" charset="-78"/>
            </a:endParaRPr>
          </a:p>
          <a:p>
            <a:pPr marL="742950" lvl="1" indent="-285750" algn="r" rtl="1">
              <a:buFont typeface="Arial" pitchFamily="34" charset="0"/>
              <a:buChar char="•"/>
              <a:defRPr/>
            </a:pPr>
            <a:r>
              <a:rPr lang="fa-IR" sz="2400" dirty="0" smtClean="0">
                <a:cs typeface="B Nazanin" pitchFamily="2" charset="-78"/>
              </a:rPr>
              <a:t>این </a:t>
            </a:r>
            <a:r>
              <a:rPr lang="fa-IR" sz="2400" dirty="0">
                <a:cs typeface="B Nazanin" pitchFamily="2" charset="-78"/>
              </a:rPr>
              <a:t>باکتري روي سطوح خشک به مدت </a:t>
            </a:r>
            <a:r>
              <a:rPr lang="fa-IR" sz="2400" dirty="0" smtClean="0">
                <a:cs typeface="B Nazanin" pitchFamily="2" charset="-78"/>
              </a:rPr>
              <a:t>26-27روز زنده میماند.</a:t>
            </a:r>
          </a:p>
          <a:p>
            <a:pPr marL="285750" indent="-285750" algn="r" rtl="1">
              <a:buFont typeface="Arial" pitchFamily="34" charset="0"/>
              <a:buChar char="•"/>
              <a:defRPr/>
            </a:pPr>
            <a:endParaRPr lang="en-US" sz="2400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0016" y="1886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2800" b="1" i="1" dirty="0">
                <a:solidFill>
                  <a:srgbClr val="FF0000"/>
                </a:solidFill>
                <a:cs typeface="B Nazanin" pitchFamily="2" charset="-78"/>
              </a:rPr>
              <a:t>استافیلوکو كها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و گونه های مقاوم </a:t>
            </a:r>
            <a:r>
              <a:rPr lang="fa-IR" sz="2800" b="1" i="1" dirty="0">
                <a:solidFill>
                  <a:srgbClr val="FF0000"/>
                </a:solidFill>
                <a:cs typeface="B Nazanin" pitchFamily="2" charset="-78"/>
              </a:rPr>
              <a:t>استافیلوکوک او رئوس 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(</a:t>
            </a:r>
            <a:r>
              <a:rPr lang="en-US" sz="2800" b="1" dirty="0">
                <a:solidFill>
                  <a:srgbClr val="FF0000"/>
                </a:solidFill>
                <a:cs typeface="B Nazanin" pitchFamily="2" charset="-78"/>
              </a:rPr>
              <a:t>(MRS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fa-IR" sz="2800" b="1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62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35896" y="260648"/>
            <a:ext cx="3744912" cy="5588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ar-SA" sz="4000" b="1" dirty="0" smtClean="0">
                <a:solidFill>
                  <a:srgbClr val="FF0000"/>
                </a:solidFill>
                <a:cs typeface="B Nazanin" pitchFamily="2" charset="-78"/>
              </a:rPr>
              <a:t>انتروکو كها</a:t>
            </a:r>
            <a:endParaRPr lang="en-US" sz="4000" b="1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9144000" cy="6265863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  <a:defRPr/>
            </a:pPr>
            <a:r>
              <a:rPr lang="ar-SA" sz="2400" i="1" dirty="0" smtClean="0">
                <a:cs typeface="B Nazanin" pitchFamily="2" charset="-78"/>
              </a:rPr>
              <a:t>انتروکو كهاي </a:t>
            </a:r>
            <a:r>
              <a:rPr lang="ar-SA" sz="2400" dirty="0" smtClean="0">
                <a:cs typeface="B Nazanin" pitchFamily="2" charset="-78"/>
              </a:rPr>
              <a:t>مقاوم به وانکومایسین (</a:t>
            </a:r>
            <a:r>
              <a:rPr lang="en-US" sz="2400" dirty="0" smtClean="0">
                <a:cs typeface="B Nazanin" pitchFamily="2" charset="-78"/>
              </a:rPr>
              <a:t>VRE</a:t>
            </a:r>
            <a:r>
              <a:rPr lang="ar-SA" sz="2400" dirty="0" smtClean="0">
                <a:cs typeface="B Nazanin" pitchFamily="2" charset="-78"/>
              </a:rPr>
              <a:t>) </a:t>
            </a:r>
            <a:r>
              <a:rPr lang="en-US" sz="2400" dirty="0" err="1" smtClean="0">
                <a:cs typeface="B Nazanin" pitchFamily="2" charset="-78"/>
              </a:rPr>
              <a:t>E.faecium</a:t>
            </a:r>
            <a:r>
              <a:rPr lang="ar-SA" sz="2400" dirty="0" smtClean="0">
                <a:cs typeface="B Nazanin" pitchFamily="2" charset="-78"/>
              </a:rPr>
              <a:t> شایع ترین گونۀ جداشده در میان انواع </a:t>
            </a:r>
            <a:r>
              <a:rPr lang="en-US" sz="2400" dirty="0" smtClean="0">
                <a:cs typeface="B Nazanin" pitchFamily="2" charset="-78"/>
              </a:rPr>
              <a:t>VRE</a:t>
            </a:r>
            <a:r>
              <a:rPr lang="fa-IR" sz="2400" dirty="0" smtClean="0">
                <a:cs typeface="B Nazanin" pitchFamily="2" charset="-78"/>
              </a:rPr>
              <a:t>ا</a:t>
            </a:r>
            <a:r>
              <a:rPr lang="ar-SA" sz="2400" dirty="0" smtClean="0">
                <a:cs typeface="B Nazanin" pitchFamily="2" charset="-78"/>
              </a:rPr>
              <a:t>ز محیط هاي بیمارستانی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است. </a:t>
            </a:r>
            <a:endParaRPr lang="fa-IR" sz="2400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80000"/>
              </a:lnSpc>
              <a:defRPr/>
            </a:pPr>
            <a:r>
              <a:rPr lang="ar-SA" sz="2400" dirty="0" smtClean="0">
                <a:cs typeface="B Nazanin" pitchFamily="2" charset="-78"/>
              </a:rPr>
              <a:t>بیماران کل</a:t>
            </a:r>
            <a:r>
              <a:rPr lang="fa-IR" sz="2400" dirty="0" smtClean="0">
                <a:cs typeface="B Nazanin" pitchFamily="2" charset="-78"/>
              </a:rPr>
              <a:t>و</a:t>
            </a:r>
            <a:r>
              <a:rPr lang="ar-SA" sz="2400" dirty="0" smtClean="0">
                <a:cs typeface="B Nazanin" pitchFamily="2" charset="-78"/>
              </a:rPr>
              <a:t>نیزه مهم ترین مخزن بیماري محسوب می شوند. به ویژه بیماران با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ضعف سیستم ایمنی مانند بیماران پیوندي، بیماران</a:t>
            </a:r>
            <a:r>
              <a:rPr lang="fa-IR" sz="2400" dirty="0" smtClean="0">
                <a:cs typeface="B Nazanin" pitchFamily="2" charset="-78"/>
              </a:rPr>
              <a:t>ی بستری </a:t>
            </a:r>
            <a:r>
              <a:rPr lang="ar-SA" sz="2400" dirty="0" smtClean="0">
                <a:cs typeface="B Nazanin" pitchFamily="2" charset="-78"/>
              </a:rPr>
              <a:t>د</a:t>
            </a:r>
            <a:r>
              <a:rPr lang="fa-IR" sz="2400" dirty="0" smtClean="0">
                <a:cs typeface="B Nazanin" pitchFamily="2" charset="-78"/>
              </a:rPr>
              <a:t>ر</a:t>
            </a:r>
            <a:r>
              <a:rPr lang="en-US" sz="2400" dirty="0" smtClean="0">
                <a:cs typeface="B Nazanin" pitchFamily="2" charset="-78"/>
              </a:rPr>
              <a:t>ICU</a:t>
            </a:r>
            <a:r>
              <a:rPr lang="fa-IR" sz="2400" dirty="0" smtClean="0">
                <a:cs typeface="B Nazanin" pitchFamily="2" charset="-78"/>
              </a:rPr>
              <a:t>،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کسانی که سابقه بستری </a:t>
            </a:r>
            <a:r>
              <a:rPr lang="ar-SA" sz="2400" dirty="0" smtClean="0">
                <a:cs typeface="B Nazanin" pitchFamily="2" charset="-78"/>
              </a:rPr>
              <a:t>داشته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اند وآنتی بیوتیک هاي وسیع الطیف به خصوص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و</a:t>
            </a:r>
            <a:r>
              <a:rPr lang="ar-SA" sz="2400" dirty="0" smtClean="0">
                <a:cs typeface="B Nazanin" pitchFamily="2" charset="-78"/>
              </a:rPr>
              <a:t>انکومایسین دریافت کرده اند.</a:t>
            </a:r>
          </a:p>
          <a:p>
            <a:pPr algn="r" rtl="1" eaLnBrk="1" hangingPunct="1">
              <a:lnSpc>
                <a:spcPct val="80000"/>
              </a:lnSpc>
              <a:defRPr/>
            </a:pPr>
            <a:r>
              <a:rPr lang="ar-SA" sz="2400" dirty="0" smtClean="0">
                <a:cs typeface="B Nazanin" pitchFamily="2" charset="-78"/>
              </a:rPr>
              <a:t>این بیماران اگر دچار اسهال باشند، بیشتر محیط را آلوده می کنند. ممکن است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تعداد زیادي از سطوح محیطی آلوده شوند، به خصوص سطوحی که بیشترلمس می شوند،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 مانند میلۀ تخت بیمار، دستگیره هاي در، گان، کاف دستگاه فشارخون، میز و صفحهکلید رایانه، میز کنار تخت بیمار و وسایل پزشکی مختلف.</a:t>
            </a:r>
          </a:p>
          <a:p>
            <a:pPr algn="r" rtl="1">
              <a:lnSpc>
                <a:spcPct val="80000"/>
              </a:lnSpc>
              <a:defRPr/>
            </a:pPr>
            <a:r>
              <a:rPr lang="ar-SA" sz="2400" dirty="0" smtClean="0">
                <a:cs typeface="B Nazanin" pitchFamily="2" charset="-78"/>
              </a:rPr>
              <a:t>آلودگی با </a:t>
            </a:r>
            <a:r>
              <a:rPr lang="en-US" sz="2400" dirty="0" smtClean="0">
                <a:cs typeface="B Nazanin" pitchFamily="2" charset="-78"/>
              </a:rPr>
              <a:t>VRE</a:t>
            </a:r>
            <a:r>
              <a:rPr lang="ar-SA" sz="2400" dirty="0" smtClean="0">
                <a:cs typeface="B Nazanin" pitchFamily="2" charset="-78"/>
              </a:rPr>
              <a:t>در سطوح آزمایشگاهی در بیمارستان نیز دیده شده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است. </a:t>
            </a:r>
            <a:r>
              <a:rPr lang="ar-SA" sz="2400" i="1" dirty="0" smtClean="0">
                <a:cs typeface="B Nazanin" pitchFamily="2" charset="-78"/>
              </a:rPr>
              <a:t>انتروکو كها </a:t>
            </a:r>
            <a:r>
              <a:rPr lang="ar-SA" sz="2400" dirty="0" smtClean="0">
                <a:cs typeface="B Nazanin" pitchFamily="2" charset="-78"/>
              </a:rPr>
              <a:t>بسیار مقاوم هستند و می توانند در سطوح خشک به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 smtClean="0">
                <a:cs typeface="B Nazanin" pitchFamily="2" charset="-78"/>
              </a:rPr>
              <a:t>مدت</a:t>
            </a:r>
            <a:r>
              <a:rPr lang="fa-IR" sz="2400" dirty="0" smtClean="0">
                <a:cs typeface="B Nazanin" pitchFamily="2" charset="-78"/>
              </a:rPr>
              <a:t> طولانی پایدار بمانند</a:t>
            </a:r>
            <a:r>
              <a:rPr lang="fa-IR" sz="2400" dirty="0">
                <a:cs typeface="B Nazanin" pitchFamily="2" charset="-78"/>
              </a:rPr>
              <a:t>. (7روز تا4ماه)</a:t>
            </a:r>
            <a:endParaRPr lang="fa-IR" sz="2400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80000"/>
              </a:lnSpc>
              <a:defRPr/>
            </a:pPr>
            <a:r>
              <a:rPr lang="fa-IR" sz="2400" dirty="0" smtClean="0">
                <a:cs typeface="B Nazanin" pitchFamily="2" charset="-78"/>
              </a:rPr>
              <a:t>درصورت آلوده شدن دست یادستکش با این باکتری تا60دقیقه میتوان آنرا از روی سطوح جدا کرد. این باکتری در مقابل آنتی بیوتیک مقاوم است نه مواد ضد عفونی کننده.</a:t>
            </a:r>
          </a:p>
          <a:p>
            <a:pPr algn="r" rtl="1" eaLnBrk="1" hangingPunct="1">
              <a:lnSpc>
                <a:spcPct val="80000"/>
              </a:lnSpc>
              <a:defRPr/>
            </a:pPr>
            <a:r>
              <a:rPr lang="fa-IR" sz="2400" dirty="0" smtClean="0">
                <a:cs typeface="B Nazanin" pitchFamily="2" charset="-78"/>
              </a:rPr>
              <a:t>نمونه برداری در مواقعی که بخواهیم اثربخشی روشهای تمیز کردن وضدعفونی را ارزیابی کنیم توصیه میشود.</a:t>
            </a:r>
          </a:p>
          <a:p>
            <a:pPr algn="r" rtl="1" eaLnBrk="1" hangingPunct="1">
              <a:lnSpc>
                <a:spcPct val="80000"/>
              </a:lnSpc>
              <a:defRPr/>
            </a:pPr>
            <a:endParaRPr lang="fa-IR" sz="2400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80000"/>
              </a:lnSpc>
              <a:defRPr/>
            </a:pPr>
            <a:endParaRPr lang="fa-IR" sz="2000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80000"/>
              </a:lnSpc>
              <a:defRPr/>
            </a:pPr>
            <a:endParaRPr lang="fa-IR" sz="2000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80000"/>
              </a:lnSpc>
              <a:defRPr/>
            </a:pPr>
            <a:endParaRPr lang="en-US" sz="1000" dirty="0" smtClean="0">
              <a:cs typeface="B Nazanin" pitchFamily="2" charset="-78"/>
            </a:endParaRPr>
          </a:p>
          <a:p>
            <a:pPr algn="r" rtl="1" eaLnBrk="1" hangingPunct="1">
              <a:lnSpc>
                <a:spcPct val="80000"/>
              </a:lnSpc>
              <a:defRPr/>
            </a:pPr>
            <a:endParaRPr lang="en-US" sz="10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0463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476672"/>
            <a:ext cx="3240087" cy="476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ar-SA" sz="3600" b="1" dirty="0" smtClean="0">
                <a:solidFill>
                  <a:srgbClr val="FF0000"/>
                </a:solidFill>
                <a:cs typeface="B Nazanin" pitchFamily="2" charset="-78"/>
              </a:rPr>
              <a:t>اسینتوباکترها</a:t>
            </a:r>
            <a:endParaRPr lang="en-US" sz="3600" b="1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04813"/>
            <a:ext cx="8604448" cy="6048523"/>
          </a:xfrm>
        </p:spPr>
        <p:txBody>
          <a:bodyPr>
            <a:normAutofit fontScale="92500" lnSpcReduction="20000"/>
          </a:bodyPr>
          <a:lstStyle/>
          <a:p>
            <a:pPr algn="just" rtl="1" eaLnBrk="1" hangingPunct="1">
              <a:lnSpc>
                <a:spcPct val="90000"/>
              </a:lnSpc>
              <a:defRPr/>
            </a:pPr>
            <a:endParaRPr lang="fa-IR" sz="2800" dirty="0" smtClean="0">
              <a:cs typeface="B Nazanin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endParaRPr lang="fa-IR" sz="2800" dirty="0">
              <a:cs typeface="B Nazanin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ar-SA" sz="2800" dirty="0" smtClean="0">
                <a:cs typeface="B Nazanin" pitchFamily="2" charset="-78"/>
              </a:rPr>
              <a:t>باکتري هاي گرم منفی در محیط ها و سطوح مرطوب پایدار می مانند و به ندرت از راه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هوا منتقل می شوند.</a:t>
            </a:r>
            <a:endParaRPr lang="fa-IR" sz="2800" dirty="0" smtClean="0">
              <a:cs typeface="B Nazanin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ar-SA" sz="2800" dirty="0" smtClean="0">
                <a:cs typeface="B Nazanin" pitchFamily="2" charset="-78"/>
              </a:rPr>
              <a:t> ولی اسینتوباکتر استثنا است و از راه قطره هاي کوچک درهوا نیز قابل انتقال است که یکی از دلایل عمد</a:t>
            </a:r>
            <a:r>
              <a:rPr lang="fa-IR" sz="2800" dirty="0" smtClean="0">
                <a:cs typeface="B Nazanin" pitchFamily="2" charset="-78"/>
              </a:rPr>
              <a:t>ه</a:t>
            </a:r>
            <a:r>
              <a:rPr lang="ar-SA" sz="2800" dirty="0" smtClean="0">
                <a:cs typeface="B Nazanin" pitchFamily="2" charset="-78"/>
              </a:rPr>
              <a:t> شیوع باکتري در سال هاي</a:t>
            </a:r>
            <a:r>
              <a:rPr lang="fa-IR" sz="2800" dirty="0" smtClean="0">
                <a:cs typeface="B Nazanin" pitchFamily="2" charset="-78"/>
              </a:rPr>
              <a:t>  اخیر است .  </a:t>
            </a: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این باکتری در بخشهای </a:t>
            </a:r>
            <a:r>
              <a:rPr lang="en-US" sz="2800" dirty="0" smtClean="0">
                <a:cs typeface="B Nazanin" pitchFamily="2" charset="-78"/>
              </a:rPr>
              <a:t> ICU</a:t>
            </a:r>
            <a:r>
              <a:rPr lang="ar-SA" sz="2800" dirty="0" smtClean="0">
                <a:cs typeface="B Nazanin" pitchFamily="2" charset="-78"/>
              </a:rPr>
              <a:t>و سوختگی شایع است و بروز آن</a:t>
            </a:r>
            <a:r>
              <a:rPr lang="fa-IR" sz="2800" dirty="0" smtClean="0">
                <a:cs typeface="B Nazanin" pitchFamily="2" charset="-78"/>
              </a:rPr>
              <a:t> در</a:t>
            </a:r>
            <a:r>
              <a:rPr lang="ar-SA" sz="2800" dirty="0" smtClean="0">
                <a:cs typeface="B Nazanin" pitchFamily="2" charset="-78"/>
              </a:rPr>
              <a:t> ماه هاي گرم </a:t>
            </a:r>
            <a:r>
              <a:rPr lang="fa-IR" sz="2800" dirty="0" smtClean="0">
                <a:cs typeface="B Nazanin" pitchFamily="2" charset="-78"/>
              </a:rPr>
              <a:t>س</a:t>
            </a:r>
            <a:r>
              <a:rPr lang="ar-SA" sz="2800" dirty="0" smtClean="0">
                <a:cs typeface="B Nazanin" pitchFamily="2" charset="-78"/>
              </a:rPr>
              <a:t>ال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(تیر تا آبان) بیشتر می شود.</a:t>
            </a:r>
            <a:endParaRPr lang="fa-IR" sz="2800" dirty="0" smtClean="0">
              <a:cs typeface="B Nazanin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ar-SA" sz="2800" dirty="0" smtClean="0">
                <a:cs typeface="B Nazanin" pitchFamily="2" charset="-78"/>
              </a:rPr>
              <a:t> می توان اسینتوباکتر را از سطوح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خشک محیطی مانند میلۀ تخت بیمار، پیشخوان، دستشویی و ظرفشویی، کابینت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تخت بیمار، رختخواب، تشک، ملحفه، لحاف، تلفن و کف اتاقها، چارت هاي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پزشکی و سطوحی که بیشتر لمس می شوند، جداکرد. همچنین، اسینتوباکترازسطوح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و فضاي محیط هاي مرطوب مانند ونتیلاتورهاي تنفسی و دستگاه هاي بخور سرد وگرم جدامی شود. </a:t>
            </a:r>
            <a:endParaRPr lang="fa-IR" sz="2800" dirty="0" smtClean="0">
              <a:cs typeface="B Nazanin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ar-SA" sz="2800" dirty="0" smtClean="0">
                <a:cs typeface="B Nazanin" pitchFamily="2" charset="-78"/>
              </a:rPr>
              <a:t>اسینتوباکتر مانند استافیلوکوك اورئوس مقاوم است و روي سطوح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خشک حدود</a:t>
            </a:r>
            <a:r>
              <a:rPr lang="fa-IR" sz="2800" dirty="0" smtClean="0">
                <a:cs typeface="B Nazanin" pitchFamily="2" charset="-78"/>
              </a:rPr>
              <a:t>27-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26 روز زنده می ماند. </a:t>
            </a:r>
            <a:endParaRPr lang="fa-IR" sz="2800" dirty="0" smtClean="0">
              <a:cs typeface="B Nazanin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r>
              <a:rPr lang="ar-SA" sz="2800" dirty="0" smtClean="0">
                <a:cs typeface="B Nazanin" pitchFamily="2" charset="-78"/>
              </a:rPr>
              <a:t>از آنجا که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اسینتوباکتر از منابع مختلفی جدامی شود، نقش آزمایشگاه در مواردي که ضرورت داشته باشد، در پیدا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کردن</a:t>
            </a:r>
            <a:r>
              <a:rPr lang="en-US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منبع اصلی عفونت مهم است. ولی باید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 توجه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داشت فقط جدا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سازي باکتري اهمیت ندارد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ar-SA" sz="2800" dirty="0" smtClean="0">
                <a:cs typeface="B Nazanin" pitchFamily="2" charset="-78"/>
              </a:rPr>
              <a:t>و براي پیداکردن منبع عفونت به روش هاي بیوتایپینگ و ژنوتایپینگ(روش هاي مولکولی</a:t>
            </a:r>
            <a:r>
              <a:rPr lang="en-US" sz="2800" dirty="0" smtClean="0">
                <a:cs typeface="B Nazanin" pitchFamily="2" charset="-78"/>
              </a:rPr>
              <a:t>PCR </a:t>
            </a:r>
            <a:r>
              <a:rPr lang="fa-IR" sz="2800" dirty="0" smtClean="0">
                <a:cs typeface="B Nazanin" pitchFamily="2" charset="-78"/>
              </a:rPr>
              <a:t>) نیاز است . </a:t>
            </a:r>
          </a:p>
          <a:p>
            <a:pPr algn="just" rtl="1" eaLnBrk="1" hangingPunct="1">
              <a:lnSpc>
                <a:spcPct val="90000"/>
              </a:lnSpc>
              <a:defRPr/>
            </a:pPr>
            <a:endParaRPr lang="en-US" sz="2800" dirty="0" smtClean="0">
              <a:cs typeface="B Nazanin" pitchFamily="2" charset="-78"/>
            </a:endParaRPr>
          </a:p>
          <a:p>
            <a:pPr algn="just" rtl="1" eaLnBrk="1" hangingPunct="1">
              <a:lnSpc>
                <a:spcPct val="90000"/>
              </a:lnSpc>
              <a:defRPr/>
            </a:pPr>
            <a:endParaRPr lang="en-US" sz="28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2569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سایر کشورها</a:t>
            </a:r>
            <a:endParaRPr lang="en-US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در </a:t>
            </a:r>
            <a:r>
              <a:rPr lang="fa-IR" dirty="0" smtClean="0">
                <a:cs typeface="B Nazanin" pitchFamily="2" charset="-78"/>
              </a:rPr>
              <a:t>آمريكا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5 </a:t>
            </a:r>
            <a:r>
              <a:rPr lang="fa-IR" dirty="0" smtClean="0">
                <a:cs typeface="B Nazanin" pitchFamily="2" charset="-78"/>
              </a:rPr>
              <a:t>  تا 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10</a:t>
            </a:r>
            <a:r>
              <a:rPr lang="fa-IR" dirty="0" smtClean="0">
                <a:cs typeface="B Nazanin" pitchFamily="2" charset="-78"/>
              </a:rPr>
              <a:t> درصد </a:t>
            </a:r>
            <a:r>
              <a:rPr lang="fa-IR" dirty="0">
                <a:cs typeface="B Nazanin" pitchFamily="2" charset="-78"/>
              </a:rPr>
              <a:t>عفونت بيمارستاني </a:t>
            </a:r>
            <a:r>
              <a:rPr lang="fa-IR" dirty="0" smtClean="0">
                <a:cs typeface="B Nazanin" pitchFamily="2" charset="-78"/>
              </a:rPr>
              <a:t> 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1/2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ميليون </a:t>
            </a:r>
            <a:r>
              <a:rPr lang="fa-IR" dirty="0" smtClean="0">
                <a:cs typeface="B Nazanin" pitchFamily="2" charset="-78"/>
              </a:rPr>
              <a:t>مورد عفونت </a:t>
            </a:r>
            <a:r>
              <a:rPr lang="fa-IR" dirty="0">
                <a:cs typeface="B Nazanin" pitchFamily="2" charset="-78"/>
              </a:rPr>
              <a:t>بيمارستاني ساليانه 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50% </a:t>
            </a:r>
            <a:r>
              <a:rPr lang="fa-IR" dirty="0">
                <a:cs typeface="B Nazanin" pitchFamily="2" charset="-78"/>
              </a:rPr>
              <a:t>در بعضي از بخش‌ها مانند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en-US" dirty="0">
                <a:cs typeface="B Nazanin" pitchFamily="2" charset="-78"/>
              </a:rPr>
              <a:t>ICU</a:t>
            </a:r>
            <a:r>
              <a:rPr lang="fa-IR" dirty="0">
                <a:cs typeface="B Nazanin" pitchFamily="2" charset="-78"/>
              </a:rPr>
              <a:t> </a:t>
            </a:r>
            <a:endParaRPr lang="en-US" dirty="0" smtClean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 مرگ ومیر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19000</a:t>
            </a:r>
            <a:r>
              <a:rPr lang="fa-IR" dirty="0">
                <a:cs typeface="B Nazanin" pitchFamily="2" charset="-78"/>
              </a:rPr>
              <a:t> نفر به طور مستقيم سالیانه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مرگ و میر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58000</a:t>
            </a:r>
            <a:r>
              <a:rPr lang="fa-IR" dirty="0" smtClean="0">
                <a:cs typeface="B Nazanin" pitchFamily="2" charset="-78"/>
              </a:rPr>
              <a:t> نفر به </a:t>
            </a:r>
            <a:r>
              <a:rPr lang="fa-IR" dirty="0">
                <a:cs typeface="B Nazanin" pitchFamily="2" charset="-78"/>
              </a:rPr>
              <a:t>طور غيرمستقيم سالیانه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مرگ </a:t>
            </a:r>
            <a:r>
              <a:rPr lang="fa-IR" dirty="0">
                <a:cs typeface="B Nazanin" pitchFamily="2" charset="-78"/>
              </a:rPr>
              <a:t>و مير به دنبال </a:t>
            </a:r>
            <a:r>
              <a:rPr lang="fa-IR" dirty="0" smtClean="0">
                <a:cs typeface="B Nazanin" pitchFamily="2" charset="-78"/>
              </a:rPr>
              <a:t>باکتریمی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25</a:t>
            </a:r>
            <a:r>
              <a:rPr lang="fa-IR" dirty="0">
                <a:cs typeface="B Nazanin" pitchFamily="2" charset="-78"/>
              </a:rPr>
              <a:t> تا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50% </a:t>
            </a:r>
            <a:endParaRPr lang="fa-IR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مرگ و مير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به دنبال پنوموني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7</a:t>
            </a:r>
            <a:r>
              <a:rPr lang="fa-IR" dirty="0">
                <a:cs typeface="B Nazanin" pitchFamily="2" charset="-78"/>
              </a:rPr>
              <a:t> تا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27% </a:t>
            </a:r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اتلاف هزينه اي معادل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5/4</a:t>
            </a:r>
            <a:r>
              <a:rPr lang="fa-IR" dirty="0">
                <a:cs typeface="B Nazanin" pitchFamily="2" charset="-78"/>
              </a:rPr>
              <a:t> بيليون دلار در سال </a:t>
            </a:r>
            <a:endParaRPr lang="en-US" dirty="0" smtClean="0">
              <a:cs typeface="B Nazanin" pitchFamily="2" charset="-78"/>
            </a:endParaRPr>
          </a:p>
          <a:p>
            <a:pPr algn="just" rtl="1"/>
            <a:r>
              <a:rPr lang="fa-IR" dirty="0">
                <a:cs typeface="B Nazanin" pitchFamily="2" charset="-78"/>
              </a:rPr>
              <a:t>افزايش طول مدت </a:t>
            </a:r>
            <a:r>
              <a:rPr lang="fa-IR" dirty="0" smtClean="0">
                <a:cs typeface="B Nazanin" pitchFamily="2" charset="-78"/>
              </a:rPr>
              <a:t>بستري  برای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4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روز </a:t>
            </a:r>
            <a:r>
              <a:rPr lang="fa-IR" dirty="0" smtClean="0">
                <a:cs typeface="B Nazanin" pitchFamily="2" charset="-78"/>
              </a:rPr>
              <a:t>. </a:t>
            </a:r>
            <a:endParaRPr lang="en-US" dirty="0"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9008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Nazanin" pitchFamily="2" charset="-78"/>
              </a:rPr>
              <a:t>ایران</a:t>
            </a:r>
            <a:endParaRPr lang="en-US" sz="48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>
                <a:cs typeface="B Nazanin" pitchFamily="2" charset="-78"/>
              </a:rPr>
              <a:t>در ايران، آمار </a:t>
            </a:r>
            <a:r>
              <a:rPr lang="fa-IR" dirty="0" smtClean="0">
                <a:cs typeface="B Nazanin" pitchFamily="2" charset="-78"/>
              </a:rPr>
              <a:t>دقيقي نداریم.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8/16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% </a:t>
            </a:r>
            <a:r>
              <a:rPr lang="fa-IR" dirty="0">
                <a:cs typeface="B Nazanin" pitchFamily="2" charset="-78"/>
              </a:rPr>
              <a:t>در مطالعه </a:t>
            </a:r>
            <a:r>
              <a:rPr lang="fa-IR" dirty="0" smtClean="0">
                <a:cs typeface="B Nazanin" pitchFamily="2" charset="-78"/>
              </a:rPr>
              <a:t>اي </a:t>
            </a:r>
            <a:r>
              <a:rPr lang="fa-IR" dirty="0">
                <a:cs typeface="B Nazanin" pitchFamily="2" charset="-78"/>
              </a:rPr>
              <a:t>در قزوين در سال 1378 </a:t>
            </a:r>
            <a:r>
              <a:rPr lang="fa-IR" dirty="0" smtClean="0">
                <a:cs typeface="B Nazanin" pitchFamily="2" charset="-78"/>
              </a:rPr>
              <a:t> 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5/63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% </a:t>
            </a:r>
            <a:r>
              <a:rPr lang="fa-IR" dirty="0" smtClean="0">
                <a:cs typeface="B Nazanin" pitchFamily="2" charset="-78"/>
              </a:rPr>
              <a:t>در مطالعه ای در </a:t>
            </a:r>
            <a:r>
              <a:rPr lang="fa-IR" dirty="0">
                <a:cs typeface="B Nazanin" pitchFamily="2" charset="-78"/>
              </a:rPr>
              <a:t>شيراز در </a:t>
            </a:r>
            <a:r>
              <a:rPr lang="fa-IR" dirty="0" smtClean="0">
                <a:cs typeface="B Nazanin" pitchFamily="2" charset="-78"/>
              </a:rPr>
              <a:t>سال  1377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 در مطالعه ایی در شیراز در سال 1378</a:t>
            </a:r>
          </a:p>
          <a:p>
            <a:pPr marL="0" indent="0" algn="just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                          </a:t>
            </a:r>
          </a:p>
          <a:p>
            <a:pPr marL="0" indent="0" algn="just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                                </a:t>
            </a:r>
            <a:r>
              <a:rPr lang="fa-IR" dirty="0">
                <a:cs typeface="B Nazanin" pitchFamily="2" charset="-78"/>
              </a:rPr>
              <a:t>عفونت زخم جراحي از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5/1</a:t>
            </a:r>
            <a:r>
              <a:rPr lang="fa-IR" dirty="0">
                <a:cs typeface="B Nazanin" pitchFamily="2" charset="-78"/>
              </a:rPr>
              <a:t> تا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40%</a:t>
            </a:r>
          </a:p>
          <a:p>
            <a:pPr marL="0" indent="0" algn="just" rtl="1">
              <a:buNone/>
            </a:pP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                                            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عفونت ادراري از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صفر</a:t>
            </a:r>
            <a:r>
              <a:rPr lang="fa-IR" dirty="0">
                <a:cs typeface="B Nazanin" pitchFamily="2" charset="-78"/>
              </a:rPr>
              <a:t> تا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9/6 %</a:t>
            </a:r>
            <a:endParaRPr lang="fa-IR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                                             پنوموني  </a:t>
            </a:r>
            <a:r>
              <a:rPr lang="fa-IR" dirty="0">
                <a:cs typeface="B Nazanin" pitchFamily="2" charset="-78"/>
              </a:rPr>
              <a:t>از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3/6</a:t>
            </a:r>
            <a:r>
              <a:rPr lang="fa-IR" dirty="0">
                <a:cs typeface="B Nazanin" pitchFamily="2" charset="-78"/>
              </a:rPr>
              <a:t> تا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40%</a:t>
            </a:r>
          </a:p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                                                     باکتریمی </a:t>
            </a:r>
            <a:r>
              <a:rPr lang="fa-IR" dirty="0">
                <a:cs typeface="B Nazanin" pitchFamily="2" charset="-78"/>
              </a:rPr>
              <a:t>از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صفر</a:t>
            </a:r>
            <a:r>
              <a:rPr lang="fa-IR" dirty="0">
                <a:cs typeface="B Nazanin" pitchFamily="2" charset="-78"/>
              </a:rPr>
              <a:t> تا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2% </a:t>
            </a:r>
            <a:endParaRPr lang="en-US" dirty="0">
              <a:solidFill>
                <a:srgbClr val="FF0000"/>
              </a:solidFill>
            </a:endParaRPr>
          </a:p>
          <a:p>
            <a:pPr algn="just" rtl="1"/>
            <a:endParaRPr lang="en-US" dirty="0"/>
          </a:p>
        </p:txBody>
      </p:sp>
      <p:sp>
        <p:nvSpPr>
          <p:cNvPr id="5" name="Bent Arrow 4"/>
          <p:cNvSpPr/>
          <p:nvPr/>
        </p:nvSpPr>
        <p:spPr>
          <a:xfrm rot="10800000">
            <a:off x="5652120" y="3501008"/>
            <a:ext cx="1296144" cy="1512168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ight Bracket 5"/>
          <p:cNvSpPr/>
          <p:nvPr/>
        </p:nvSpPr>
        <p:spPr>
          <a:xfrm>
            <a:off x="5462384" y="3933056"/>
            <a:ext cx="45719" cy="1728192"/>
          </a:xfrm>
          <a:prstGeom prst="rightBracke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63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هدف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اصلي برنامه كنترل عفونت</a:t>
            </a:r>
            <a:br>
              <a:rPr lang="fa-IR" dirty="0">
                <a:solidFill>
                  <a:srgbClr val="FF0000"/>
                </a:solidFill>
                <a:cs typeface="B Nazanin" pitchFamily="2" charset="-78"/>
              </a:rPr>
            </a:b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06072" cy="45720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smtClean="0"/>
              <a:t>                      كاهش </a:t>
            </a:r>
            <a:r>
              <a:rPr lang="fa-IR" dirty="0"/>
              <a:t>خطر اكتساب عفونت بيمارستاني </a:t>
            </a:r>
            <a:endParaRPr lang="fa-IR" dirty="0" smtClean="0"/>
          </a:p>
          <a:p>
            <a:pPr marL="0" indent="0" algn="just" rtl="1">
              <a:buNone/>
            </a:pPr>
            <a:r>
              <a:rPr lang="fa-IR" dirty="0"/>
              <a:t> </a:t>
            </a:r>
            <a:r>
              <a:rPr lang="fa-IR" dirty="0" smtClean="0"/>
              <a:t>       محافظت </a:t>
            </a:r>
            <a:r>
              <a:rPr lang="fa-IR" dirty="0"/>
              <a:t>از بيماران، كاركنان </a:t>
            </a:r>
            <a:r>
              <a:rPr lang="fa-IR" dirty="0" smtClean="0"/>
              <a:t>بيمارستان  </a:t>
            </a:r>
            <a:r>
              <a:rPr lang="fa-IR" dirty="0"/>
              <a:t>و عيادت </a:t>
            </a:r>
            <a:r>
              <a:rPr lang="fa-IR" dirty="0" smtClean="0"/>
              <a:t>كنندگان</a:t>
            </a:r>
          </a:p>
          <a:p>
            <a:pPr algn="just" rtl="1"/>
            <a:endParaRPr lang="fa-IR" dirty="0" smtClean="0"/>
          </a:p>
          <a:p>
            <a:pPr algn="just" rtl="1"/>
            <a:endParaRPr lang="fa-IR" dirty="0"/>
          </a:p>
          <a:p>
            <a:pPr algn="just" rtl="1"/>
            <a:endParaRPr lang="fa-IR" dirty="0" smtClean="0"/>
          </a:p>
          <a:p>
            <a:pPr algn="just" rtl="1"/>
            <a:endParaRPr lang="fa-IR" dirty="0" smtClean="0"/>
          </a:p>
          <a:p>
            <a:pPr marL="0" indent="0" algn="just" rtl="1">
              <a:buNone/>
            </a:pPr>
            <a:r>
              <a:rPr lang="fa-IR" dirty="0" smtClean="0"/>
              <a:t>                            كميته </a:t>
            </a:r>
            <a:r>
              <a:rPr lang="fa-IR" dirty="0"/>
              <a:t>كنترل عفونت بيمارستاني </a:t>
            </a:r>
            <a:endParaRPr lang="fa-IR" dirty="0" smtClean="0"/>
          </a:p>
          <a:p>
            <a:pPr marL="0" indent="0" algn="just" rtl="1">
              <a:buNone/>
            </a:pPr>
            <a:r>
              <a:rPr lang="fa-IR" dirty="0" smtClean="0"/>
              <a:t>                         (</a:t>
            </a:r>
            <a:r>
              <a:rPr lang="en-US" dirty="0"/>
              <a:t>Infection Control </a:t>
            </a:r>
            <a:r>
              <a:rPr lang="en-US" dirty="0" smtClean="0"/>
              <a:t>Committee</a:t>
            </a:r>
            <a:r>
              <a:rPr lang="fa-IR" dirty="0" smtClean="0"/>
              <a:t>)</a:t>
            </a:r>
          </a:p>
          <a:p>
            <a:pPr marL="0" indent="0" algn="just" rtl="1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663333" y="2636912"/>
            <a:ext cx="504056" cy="15121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93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9505056" cy="1143000"/>
          </a:xfrm>
        </p:spPr>
        <p:txBody>
          <a:bodyPr>
            <a:normAutofit fontScale="90000"/>
          </a:bodyPr>
          <a:lstStyle/>
          <a:p>
            <a:pPr marL="0" indent="0" algn="ctr" rtl="1"/>
            <a:r>
              <a:rPr lang="fa-IR" sz="3100" dirty="0">
                <a:cs typeface="B Nazanin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cs typeface="B Nazanin" pitchFamily="2" charset="-78"/>
              </a:rPr>
              <a:t>كميته كنترل عفونت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بيمارستاني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Infection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Committee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12776"/>
            <a:ext cx="7772400" cy="4607024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fa-IR" dirty="0" smtClean="0"/>
          </a:p>
          <a:p>
            <a:pPr marL="0" indent="0" algn="just" rtl="1">
              <a:buNone/>
            </a:pPr>
            <a:r>
              <a:rPr lang="fa-IR" dirty="0"/>
              <a:t> </a:t>
            </a:r>
            <a:r>
              <a:rPr lang="fa-IR" dirty="0" smtClean="0"/>
              <a:t>  اعضاي </a:t>
            </a:r>
            <a:r>
              <a:rPr lang="fa-IR" dirty="0"/>
              <a:t>اين كميته عبارتند از : </a:t>
            </a:r>
            <a:endParaRPr lang="fa-IR" dirty="0" smtClean="0"/>
          </a:p>
          <a:p>
            <a:pPr marL="0" indent="0" algn="just" rtl="1">
              <a:buNone/>
            </a:pPr>
            <a:endParaRPr lang="en-US" dirty="0"/>
          </a:p>
          <a:p>
            <a:pPr algn="just" rtl="1"/>
            <a:r>
              <a:rPr lang="fa-IR" dirty="0"/>
              <a:t>  مدير يا رئيس بيمارستان </a:t>
            </a:r>
            <a:endParaRPr lang="en-US" dirty="0"/>
          </a:p>
          <a:p>
            <a:pPr algn="just" rtl="1"/>
            <a:r>
              <a:rPr lang="fa-IR" dirty="0"/>
              <a:t>  پزشك كنترل عفونت يا اپيدميولوژيست </a:t>
            </a:r>
            <a:endParaRPr lang="en-US" dirty="0"/>
          </a:p>
          <a:p>
            <a:pPr algn="just" rtl="1"/>
            <a:r>
              <a:rPr lang="fa-IR" dirty="0"/>
              <a:t>  پرستار كنترل عفونت </a:t>
            </a:r>
            <a:endParaRPr lang="en-US" dirty="0"/>
          </a:p>
          <a:p>
            <a:pPr algn="just" rtl="1"/>
            <a:r>
              <a:rPr lang="fa-IR" dirty="0">
                <a:solidFill>
                  <a:srgbClr val="FF0000"/>
                </a:solidFill>
              </a:rPr>
              <a:t>  ميكروبيولوژيست باليني </a:t>
            </a:r>
            <a:r>
              <a:rPr lang="fa-IR" dirty="0"/>
              <a:t>يا </a:t>
            </a:r>
            <a:r>
              <a:rPr lang="fa-IR" dirty="0">
                <a:solidFill>
                  <a:srgbClr val="FF0000"/>
                </a:solidFill>
              </a:rPr>
              <a:t>متخصص علوم آزمايشگاهي </a:t>
            </a:r>
            <a:endParaRPr lang="en-US" dirty="0">
              <a:solidFill>
                <a:srgbClr val="FF0000"/>
              </a:solidFill>
            </a:endParaRPr>
          </a:p>
          <a:p>
            <a:pPr algn="just" rtl="1"/>
            <a:r>
              <a:rPr lang="fa-IR" dirty="0" smtClean="0"/>
              <a:t> </a:t>
            </a:r>
            <a:r>
              <a:rPr lang="fa-IR" dirty="0"/>
              <a:t>مدير پرستاري </a:t>
            </a:r>
            <a:r>
              <a:rPr lang="fa-IR" dirty="0" smtClean="0"/>
              <a:t> </a:t>
            </a:r>
            <a:endParaRPr lang="en-US" dirty="0"/>
          </a:p>
          <a:p>
            <a:pPr algn="r" rtl="1"/>
            <a:endParaRPr lang="en-US" dirty="0">
              <a:cs typeface="B Nazanin" pitchFamily="2" charset="-78"/>
            </a:endParaRPr>
          </a:p>
        </p:txBody>
      </p:sp>
      <p:pic>
        <p:nvPicPr>
          <p:cNvPr id="1026" name="Picture 2" descr="C:\Users\Ali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64" y="1532457"/>
            <a:ext cx="2673424" cy="26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07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B Nazanin" pitchFamily="2" charset="-78"/>
              </a:rPr>
              <a:t>نقش آزمایشگاه میکروب شناسی در</a:t>
            </a:r>
            <a:br>
              <a:rPr lang="ar-SA" sz="3200" b="1" dirty="0">
                <a:solidFill>
                  <a:srgbClr val="FF0000"/>
                </a:solidFill>
                <a:cs typeface="B Nazanin" pitchFamily="2" charset="-78"/>
              </a:rPr>
            </a:br>
            <a:r>
              <a:rPr lang="ar-SA" sz="3200" b="1" dirty="0">
                <a:solidFill>
                  <a:srgbClr val="FF0000"/>
                </a:solidFill>
                <a:cs typeface="B Nazanin" pitchFamily="2" charset="-78"/>
              </a:rPr>
              <a:t>کنترل عفونت هاي بیمارستانی</a:t>
            </a:r>
            <a:endParaRPr lang="en-US" sz="32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>
              <a:lnSpc>
                <a:spcPct val="80000"/>
              </a:lnSpc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marL="0" indent="0" algn="r">
              <a:lnSpc>
                <a:spcPct val="80000"/>
              </a:lnSpc>
              <a:buNone/>
              <a:defRPr/>
            </a:pPr>
            <a:endParaRPr lang="fa-IR" dirty="0">
              <a:cs typeface="B Nazanin" pitchFamily="2" charset="-78"/>
            </a:endParaRPr>
          </a:p>
          <a:p>
            <a:pPr algn="r" rt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ar-SA" dirty="0" smtClean="0">
                <a:cs typeface="B Nazanin" pitchFamily="2" charset="-78"/>
              </a:rPr>
              <a:t>نقش </a:t>
            </a:r>
            <a:r>
              <a:rPr lang="ar-SA" dirty="0">
                <a:cs typeface="B Nazanin" pitchFamily="2" charset="-78"/>
              </a:rPr>
              <a:t>آزمایشگاه میکروب شناسی در شناسایی، کنترل و پایش عفونت هاي </a:t>
            </a:r>
            <a:endParaRPr lang="fa-IR" dirty="0" smtClean="0">
              <a:cs typeface="B Nazanin" pitchFamily="2" charset="-78"/>
            </a:endParaRP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ar-SA" dirty="0" smtClean="0">
                <a:cs typeface="B Nazanin" pitchFamily="2" charset="-78"/>
              </a:rPr>
              <a:t>بیمارستانی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>
                <a:cs typeface="B Nazanin" pitchFamily="2" charset="-78"/>
              </a:rPr>
              <a:t>انکارناپذیر است. </a:t>
            </a:r>
            <a:endParaRPr lang="fa-IR" dirty="0">
              <a:cs typeface="B Nazanin" pitchFamily="2" charset="-78"/>
            </a:endParaRPr>
          </a:p>
          <a:p>
            <a:pPr marL="0" indent="0" algn="r">
              <a:lnSpc>
                <a:spcPct val="80000"/>
              </a:lnSpc>
              <a:buNone/>
              <a:defRPr/>
            </a:pPr>
            <a:endParaRPr lang="fa-IR" dirty="0" smtClean="0">
              <a:cs typeface="B Nazanin" pitchFamily="2" charset="-78"/>
            </a:endParaRPr>
          </a:p>
          <a:p>
            <a:pPr marL="0" indent="0" algn="r">
              <a:lnSpc>
                <a:spcPct val="80000"/>
              </a:lnSpc>
              <a:buNone/>
              <a:defRPr/>
            </a:pPr>
            <a:r>
              <a:rPr lang="ar-SA" dirty="0" smtClean="0">
                <a:cs typeface="B Nazanin" pitchFamily="2" charset="-78"/>
              </a:rPr>
              <a:t>.</a:t>
            </a:r>
            <a:endParaRPr lang="fa-IR" dirty="0" smtClean="0">
              <a:cs typeface="B Nazanin" pitchFamily="2" charset="-78"/>
            </a:endParaRPr>
          </a:p>
          <a:p>
            <a:pPr algn="r" rt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ar-SA" dirty="0" smtClean="0">
                <a:cs typeface="B Nazanin" pitchFamily="2" charset="-78"/>
              </a:rPr>
              <a:t>بدیهی </a:t>
            </a:r>
            <a:r>
              <a:rPr lang="ar-SA" dirty="0">
                <a:cs typeface="B Nazanin" pitchFamily="2" charset="-78"/>
              </a:rPr>
              <a:t>است فعالیت کمیته هاي کنترل عفونت بیمارستانی متأثر از نتایج</a:t>
            </a:r>
            <a:r>
              <a:rPr lang="fa-IR" dirty="0">
                <a:cs typeface="B Nazanin" pitchFamily="2" charset="-78"/>
              </a:rPr>
              <a:t> </a:t>
            </a:r>
            <a:r>
              <a:rPr lang="ar-SA" dirty="0">
                <a:cs typeface="B Nazanin" pitchFamily="2" charset="-78"/>
              </a:rPr>
              <a:t>میکروب شناسی و ارتباط متقابل و تنگاتنگ متخصصان ذي ربط با دیگر اعضاي</a:t>
            </a:r>
            <a:r>
              <a:rPr lang="fa-IR" dirty="0">
                <a:cs typeface="B Nazanin" pitchFamily="2" charset="-78"/>
              </a:rPr>
              <a:t> </a:t>
            </a:r>
            <a:r>
              <a:rPr lang="ar-SA" dirty="0">
                <a:cs typeface="B Nazanin" pitchFamily="2" charset="-78"/>
              </a:rPr>
              <a:t>علمی و اجرایی این کمیته است</a:t>
            </a:r>
            <a:r>
              <a:rPr lang="ar-SA" dirty="0"/>
              <a:t>.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28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6000" b="1" dirty="0" smtClean="0">
                <a:solidFill>
                  <a:srgbClr val="FF0000"/>
                </a:solidFill>
                <a:cs typeface="B Nazanin" pitchFamily="2" charset="-78"/>
              </a:rPr>
              <a:t>مه</a:t>
            </a:r>
            <a:r>
              <a:rPr lang="fa-IR" sz="6000" b="1" dirty="0" smtClean="0">
                <a:solidFill>
                  <a:srgbClr val="FF0000"/>
                </a:solidFill>
                <a:cs typeface="B Nazanin" pitchFamily="2" charset="-78"/>
              </a:rPr>
              <a:t>م</a:t>
            </a:r>
            <a:r>
              <a:rPr lang="ar-SA" sz="6000" b="1" dirty="0" smtClean="0">
                <a:solidFill>
                  <a:srgbClr val="FF0000"/>
                </a:solidFill>
                <a:cs typeface="B Nazanin" pitchFamily="2" charset="-78"/>
              </a:rPr>
              <a:t>ترین </a:t>
            </a:r>
            <a:r>
              <a:rPr lang="ar-SA" sz="6000" b="1" dirty="0">
                <a:solidFill>
                  <a:srgbClr val="FF0000"/>
                </a:solidFill>
                <a:cs typeface="B Nazanin" pitchFamily="2" charset="-78"/>
              </a:rPr>
              <a:t>وظایف آزمایشگاه میکروب شناسی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75418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8640"/>
            <a:ext cx="7772400" cy="583116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dirty="0">
                <a:solidFill>
                  <a:srgbClr val="FF0000"/>
                </a:solidFill>
                <a:cs typeface="B Nazanin" pitchFamily="2" charset="-78"/>
              </a:rPr>
              <a:t>1-</a:t>
            </a:r>
            <a:r>
              <a:rPr lang="ar-SA" sz="2400" dirty="0">
                <a:cs typeface="B Nazanin" pitchFamily="2" charset="-78"/>
              </a:rPr>
              <a:t>جمع آوري، انتقال و نگهداري صحیح نمونه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هاي </a:t>
            </a:r>
            <a:r>
              <a:rPr lang="ar-SA" sz="2400" dirty="0" smtClean="0">
                <a:cs typeface="B Nazanin" pitchFamily="2" charset="-78"/>
              </a:rPr>
              <a:t>بیولوژیک</a:t>
            </a:r>
            <a:endParaRPr lang="fa-IR" sz="24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800" dirty="0">
                <a:solidFill>
                  <a:srgbClr val="FF0000"/>
                </a:solidFill>
                <a:cs typeface="B Nazanin" pitchFamily="2" charset="-78"/>
              </a:rPr>
              <a:t>2-</a:t>
            </a:r>
            <a:r>
              <a:rPr lang="ar-SA" sz="2400" dirty="0">
                <a:cs typeface="B Nazanin" pitchFamily="2" charset="-78"/>
              </a:rPr>
              <a:t>کشت</a:t>
            </a:r>
            <a:r>
              <a:rPr lang="fa-IR" sz="2400" dirty="0">
                <a:cs typeface="B Nazanin" pitchFamily="2" charset="-78"/>
              </a:rPr>
              <a:t> و </a:t>
            </a:r>
            <a:r>
              <a:rPr lang="ar-SA" sz="2400" dirty="0">
                <a:cs typeface="B Nazanin" pitchFamily="2" charset="-78"/>
              </a:rPr>
              <a:t>جداسازي دقیق میکروارگانیسم هاي بیماري </a:t>
            </a:r>
            <a:r>
              <a:rPr lang="ar-SA" sz="2400" dirty="0" smtClean="0">
                <a:cs typeface="B Nazanin" pitchFamily="2" charset="-78"/>
              </a:rPr>
              <a:t>زا</a:t>
            </a:r>
            <a:endParaRPr lang="fa-IR" sz="24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3-</a:t>
            </a:r>
            <a:r>
              <a:rPr lang="ar-SA" sz="2400" b="1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گزارش و تفسیر </a:t>
            </a:r>
            <a:r>
              <a:rPr lang="ar-SA" sz="2400" dirty="0" smtClean="0">
                <a:cs typeface="B Nazanin" pitchFamily="2" charset="-78"/>
              </a:rPr>
              <a:t>نتایج</a:t>
            </a:r>
            <a:endParaRPr lang="fa-IR" sz="24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4-</a:t>
            </a:r>
            <a:r>
              <a:rPr lang="ar-SA" sz="2400" dirty="0" smtClean="0">
                <a:cs typeface="B Nazanin" pitchFamily="2" charset="-78"/>
              </a:rPr>
              <a:t>آگاهی </a:t>
            </a:r>
            <a:r>
              <a:rPr lang="ar-SA" sz="2400" dirty="0">
                <a:cs typeface="B Nazanin" pitchFamily="2" charset="-78"/>
              </a:rPr>
              <a:t>و اطلاع </a:t>
            </a:r>
            <a:r>
              <a:rPr lang="ar-SA" sz="2400" dirty="0" smtClean="0">
                <a:cs typeface="B Nazanin" pitchFamily="2" charset="-78"/>
              </a:rPr>
              <a:t>رسانی</a:t>
            </a:r>
            <a:endParaRPr lang="fa-IR" sz="24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5-</a:t>
            </a:r>
            <a:r>
              <a:rPr lang="fa-IR" sz="2400" dirty="0" smtClean="0">
                <a:cs typeface="B Nazanin" pitchFamily="2" charset="-78"/>
              </a:rPr>
              <a:t>معرفی </a:t>
            </a:r>
            <a:r>
              <a:rPr lang="ar-SA" sz="2400" dirty="0" smtClean="0">
                <a:cs typeface="B Nazanin" pitchFamily="2" charset="-78"/>
              </a:rPr>
              <a:t>دستگاه </a:t>
            </a:r>
            <a:r>
              <a:rPr lang="ar-SA" sz="2400" dirty="0">
                <a:cs typeface="B Nazanin" pitchFamily="2" charset="-78"/>
              </a:rPr>
              <a:t>ها و تجهیزات مناسب ومدرن یا 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کیت هاي آزمایشگاهی </a:t>
            </a:r>
            <a:r>
              <a:rPr lang="ar-SA" sz="2400" dirty="0" smtClean="0">
                <a:cs typeface="B Nazanin" pitchFamily="2" charset="-78"/>
              </a:rPr>
              <a:t>جدید</a:t>
            </a:r>
            <a:endParaRPr lang="fa-IR" sz="2400" dirty="0" smtClean="0">
              <a:cs typeface="B Nazanin" pitchFamily="2" charset="-78"/>
            </a:endParaRPr>
          </a:p>
          <a:p>
            <a:pPr marL="0" indent="0" algn="r" rtl="1">
              <a:buNone/>
              <a:defRPr/>
            </a:pPr>
            <a:r>
              <a:rPr lang="fa-IR" sz="2800" dirty="0">
                <a:solidFill>
                  <a:srgbClr val="FF0000"/>
                </a:solidFill>
                <a:cs typeface="B Nazanin" pitchFamily="2" charset="-78"/>
              </a:rPr>
              <a:t>6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-</a:t>
            </a:r>
            <a:r>
              <a:rPr lang="ar-SA" sz="2400" b="1" dirty="0" smtClean="0">
                <a:cs typeface="B Nazanin" pitchFamily="2" charset="-78"/>
              </a:rPr>
              <a:t>  </a:t>
            </a:r>
            <a:r>
              <a:rPr lang="ar-SA" sz="2400" dirty="0">
                <a:cs typeface="B Nazanin" pitchFamily="2" charset="-78"/>
              </a:rPr>
              <a:t>انجام دادن آزمون تعیین حساسیت میکروبی به روش استاندارد، مطالعۀ </a:t>
            </a:r>
            <a:r>
              <a:rPr lang="ar-SA" sz="2400" dirty="0" smtClean="0">
                <a:cs typeface="B Nazanin" pitchFamily="2" charset="-78"/>
              </a:rPr>
              <a:t>روند</a:t>
            </a:r>
            <a:r>
              <a:rPr lang="fa-IR" sz="2400" dirty="0" smtClean="0">
                <a:cs typeface="B Nazanin" pitchFamily="2" charset="-78"/>
              </a:rPr>
              <a:t>                                </a:t>
            </a:r>
            <a:r>
              <a:rPr lang="ar-SA" sz="2400" dirty="0" smtClean="0">
                <a:cs typeface="B Nazanin" pitchFamily="2" charset="-78"/>
              </a:rPr>
              <a:t>مقاومت هاي آنتی بیوتیکی موجود </a:t>
            </a:r>
            <a:endParaRPr lang="fa-IR" sz="2400" dirty="0" smtClean="0">
              <a:cs typeface="B Nazanin" pitchFamily="2" charset="-78"/>
            </a:endParaRPr>
          </a:p>
          <a:p>
            <a:pPr marL="0" indent="0" algn="r" rtl="1">
              <a:buNone/>
              <a:defRPr/>
            </a:pPr>
            <a:r>
              <a:rPr lang="fa-IR" sz="2800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7-</a:t>
            </a:r>
            <a:r>
              <a:rPr lang="ar-SA" sz="2400" b="1" dirty="0" smtClean="0">
                <a:latin typeface="Arial" charset="0"/>
                <a:cs typeface="B Nazanin" pitchFamily="2" charset="-78"/>
              </a:rPr>
              <a:t> </a:t>
            </a:r>
            <a:r>
              <a:rPr lang="ar-SA" sz="2400" dirty="0" smtClean="0">
                <a:latin typeface="Arial" charset="0"/>
                <a:cs typeface="B Nazanin" pitchFamily="2" charset="-78"/>
              </a:rPr>
              <a:t>شناسایی منابع و راه هاي احتمالی انتقال عفونت توسط نمونه برداري از ناقلین</a:t>
            </a:r>
            <a:endParaRPr lang="fa-IR" sz="2400" dirty="0" smtClean="0">
              <a:latin typeface="Arial" charset="0"/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8-</a:t>
            </a:r>
            <a:r>
              <a:rPr lang="fa-IR" sz="2400" dirty="0" smtClean="0">
                <a:latin typeface="Arial" charset="0"/>
                <a:cs typeface="B Nazanin" pitchFamily="2" charset="-78"/>
              </a:rPr>
              <a:t> </a:t>
            </a:r>
            <a:r>
              <a:rPr lang="ar-SA" sz="2400" dirty="0">
                <a:latin typeface="Arial" charset="0"/>
                <a:cs typeface="B Nazanin" pitchFamily="2" charset="-78"/>
              </a:rPr>
              <a:t>تعیین و انتخاب نوع و محل نمونه برداري مشکوك در موارد بروز طغیان</a:t>
            </a:r>
            <a:r>
              <a:rPr lang="fa-IR" sz="2400" dirty="0">
                <a:latin typeface="Arial" charset="0"/>
                <a:cs typeface="B Nazanin" pitchFamily="2" charset="-78"/>
              </a:rPr>
              <a:t> </a:t>
            </a:r>
            <a:r>
              <a:rPr lang="fa-IR" sz="2400" dirty="0" smtClean="0">
                <a:latin typeface="Arial" charset="0"/>
                <a:cs typeface="B Nazanin" pitchFamily="2" charset="-78"/>
              </a:rPr>
              <a:t>                 </a:t>
            </a:r>
            <a:endParaRPr lang="fa-IR" sz="2400" dirty="0">
              <a:latin typeface="Arial" charset="0"/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9</a:t>
            </a:r>
            <a:r>
              <a:rPr lang="fa-IR" sz="2800" dirty="0">
                <a:solidFill>
                  <a:srgbClr val="FF0000"/>
                </a:solidFill>
                <a:latin typeface="Arial" charset="0"/>
                <a:cs typeface="B Nazanin" pitchFamily="2" charset="-78"/>
              </a:rPr>
              <a:t>-</a:t>
            </a:r>
            <a:r>
              <a:rPr lang="ar-SA" sz="2400" dirty="0" smtClean="0">
                <a:latin typeface="Arial" charset="0"/>
                <a:cs typeface="B Nazanin" pitchFamily="2" charset="-78"/>
              </a:rPr>
              <a:t>حفظ </a:t>
            </a:r>
            <a:r>
              <a:rPr lang="ar-SA" sz="2400" dirty="0">
                <a:latin typeface="Arial" charset="0"/>
                <a:cs typeface="B Nazanin" pitchFamily="2" charset="-78"/>
              </a:rPr>
              <a:t>و پایش شرایط استریلیتی در دستگاه استریلیزاسیون </a:t>
            </a:r>
            <a:r>
              <a:rPr lang="fa-IR" sz="2400" dirty="0" smtClean="0">
                <a:latin typeface="Arial" charset="0"/>
                <a:cs typeface="B Nazanin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10-</a:t>
            </a:r>
            <a:r>
              <a:rPr lang="ar-SA" sz="2400" b="1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مشارکت با دیگر اعضاي کمیتۀ کنترل عفونت بیمارستانی درخصوص تصمیم </a:t>
            </a:r>
            <a:r>
              <a:rPr lang="fa-IR" sz="2400" dirty="0" smtClean="0">
                <a:cs typeface="B Nazanin" pitchFamily="2" charset="-78"/>
              </a:rPr>
              <a:t>                                  </a:t>
            </a:r>
            <a:r>
              <a:rPr lang="ar-SA" sz="2400" dirty="0" smtClean="0">
                <a:cs typeface="B Nazanin" pitchFamily="2" charset="-78"/>
              </a:rPr>
              <a:t>گیري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دربار</a:t>
            </a:r>
            <a:r>
              <a:rPr lang="fa-IR" sz="2400" dirty="0">
                <a:cs typeface="B Nazanin" pitchFamily="2" charset="-78"/>
              </a:rPr>
              <a:t>ه</a:t>
            </a:r>
            <a:r>
              <a:rPr lang="ar-SA" sz="2400" dirty="0">
                <a:cs typeface="B Nazanin" pitchFamily="2" charset="-78"/>
              </a:rPr>
              <a:t> آزمایشهاي میکروبیولوژیک و اقلام مصرفی خاص همچون کیسه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ه</a:t>
            </a:r>
            <a:r>
              <a:rPr lang="fa-IR" sz="2400" dirty="0">
                <a:cs typeface="B Nazanin" pitchFamily="2" charset="-78"/>
              </a:rPr>
              <a:t>ای </a:t>
            </a:r>
            <a:r>
              <a:rPr lang="ar-SA" sz="2400" dirty="0">
                <a:cs typeface="B Nazanin" pitchFamily="2" charset="-78"/>
              </a:rPr>
              <a:t>خون، مایعات دیالیز و بافت هاي 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پیوندي </a:t>
            </a:r>
            <a:r>
              <a:rPr lang="ar-SA" sz="2400" dirty="0" smtClean="0">
                <a:latin typeface="Arial" charset="0"/>
                <a:cs typeface="B Nazanin" pitchFamily="2" charset="-78"/>
              </a:rPr>
              <a:t>مرطوب</a:t>
            </a:r>
            <a:endParaRPr lang="fa-IR" sz="24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8932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0" y="1340768"/>
            <a:ext cx="9257983" cy="47525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14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medicine\مباحث علمی\مصرف منطقی آنتی بیوتیک\ab resistance\3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2"/>
          <a:stretch/>
        </p:blipFill>
        <p:spPr bwMode="auto">
          <a:xfrm>
            <a:off x="240867" y="332656"/>
            <a:ext cx="86625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37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2" y="332656"/>
            <a:ext cx="85842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03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Antibiotic Pipeline is Dry….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4352"/>
            <a:ext cx="6768752" cy="512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54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 t="14286" r="16447" b="22023"/>
          <a:stretch/>
        </p:blipFill>
        <p:spPr bwMode="auto">
          <a:xfrm>
            <a:off x="251520" y="323567"/>
            <a:ext cx="8568953" cy="607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76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medicine\مباحث علمی\مصرف منطقی آنتی بیوتیک\ab resistance\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"/>
          <a:stretch/>
        </p:blipFill>
        <p:spPr bwMode="auto">
          <a:xfrm>
            <a:off x="294344" y="332656"/>
            <a:ext cx="848231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58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24795" r="14996" b="25006"/>
          <a:stretch/>
        </p:blipFill>
        <p:spPr bwMode="auto">
          <a:xfrm>
            <a:off x="107504" y="260648"/>
            <a:ext cx="892671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786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آنتی بیوگرام 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7" y="332656"/>
            <a:ext cx="8852781" cy="631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685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2" t="25794" r="14997" b="26587"/>
          <a:stretch/>
        </p:blipFill>
        <p:spPr bwMode="auto">
          <a:xfrm>
            <a:off x="255121" y="332656"/>
            <a:ext cx="859576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668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li\Pictures\2013-09-30\Image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28" t="13007" r="24246" b="25154"/>
          <a:stretch/>
        </p:blipFill>
        <p:spPr bwMode="auto">
          <a:xfrm rot="5400000">
            <a:off x="1416598" y="-760415"/>
            <a:ext cx="6231717" cy="82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8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li\Pictures\2013-09-30\Image000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6385" r="21968" b="23485"/>
          <a:stretch/>
        </p:blipFill>
        <p:spPr bwMode="auto">
          <a:xfrm rot="5400000">
            <a:off x="1773035" y="-957056"/>
            <a:ext cx="5688629" cy="88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7705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li\Desktop\207354_xlar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12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li\Pictures\2013-09-30\Image0002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4" t="4091" r="30777" b="24599"/>
          <a:stretch/>
        </p:blipFill>
        <p:spPr bwMode="auto">
          <a:xfrm rot="5400000">
            <a:off x="1918018" y="-737150"/>
            <a:ext cx="5184576" cy="89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38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li\Pictures\2013-09-30\Image0003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3" r="29025" b="23485"/>
          <a:stretch/>
        </p:blipFill>
        <p:spPr bwMode="auto">
          <a:xfrm rot="5400000">
            <a:off x="2439941" y="-1135686"/>
            <a:ext cx="4320480" cy="884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85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li\Pictures\2013-09-30\Image0004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3" t="909" r="29697" b="21179"/>
          <a:stretch/>
        </p:blipFill>
        <p:spPr bwMode="auto">
          <a:xfrm rot="5240656">
            <a:off x="2161839" y="-1208104"/>
            <a:ext cx="4824538" cy="8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48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li\Pictures\2013-09-30\Image0004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741" r="29418" b="23182"/>
          <a:stretch/>
        </p:blipFill>
        <p:spPr bwMode="auto">
          <a:xfrm rot="5218785">
            <a:off x="2186982" y="-1288370"/>
            <a:ext cx="4744207" cy="86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48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Ali\Desktop\index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8446"/>
            <a:ext cx="7704856" cy="587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7984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b="1" dirty="0">
                <a:solidFill>
                  <a:srgbClr val="FF0000"/>
                </a:solidFill>
              </a:rPr>
              <a:t>دکتر علیرضا سلیمانی –  متخصص بیماریهای عفونی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fa-IR" b="1" dirty="0">
                <a:solidFill>
                  <a:srgbClr val="FF0000"/>
                </a:solidFill>
              </a:rPr>
              <a:t>استادیار علوم پزشکی البرز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6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اهميت عفونت بيمارستاني</a:t>
            </a:r>
            <a:r>
              <a:rPr lang="fa-IR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229600" cy="452596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عفونت‌هاي </a:t>
            </a:r>
            <a:r>
              <a:rPr lang="fa-IR" dirty="0">
                <a:cs typeface="B Nazanin" pitchFamily="2" charset="-78"/>
              </a:rPr>
              <a:t>بيمارستاني از چند جنبه حائز اهميت مي‌باشند </a:t>
            </a:r>
            <a:r>
              <a:rPr lang="fa-IR" dirty="0" smtClean="0">
                <a:cs typeface="B Nazanin" pitchFamily="2" charset="-78"/>
              </a:rPr>
              <a:t>:</a:t>
            </a:r>
            <a:endParaRPr lang="en-US" dirty="0" smtClean="0">
              <a:cs typeface="B Nazanin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مرگ و مير و ناخوشي بيماران </a:t>
            </a:r>
            <a:endParaRPr lang="en-US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افزايش طول مدت بستري بيماران در بيمارستان </a:t>
            </a:r>
            <a:endParaRPr lang="en-US" dirty="0" smtClean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افزايش هزينه هاي ناشي از طولاني شدن اقامت بيماران، اقدامات تشخيصي و درماني </a:t>
            </a:r>
            <a:endParaRPr lang="en-US" dirty="0">
              <a:cs typeface="B Nazanin" pitchFamily="2" charset="-78"/>
            </a:endParaRPr>
          </a:p>
          <a:p>
            <a:pPr algn="just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9562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عفونت ادراري علامت دار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4823048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 </a:t>
            </a:r>
            <a:r>
              <a:rPr lang="fa-IR" dirty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تب، تكرر، فوریت ادراری، </a:t>
            </a:r>
            <a:r>
              <a:rPr lang="fa-IR" dirty="0">
                <a:cs typeface="B Nazanin" pitchFamily="2" charset="-78"/>
              </a:rPr>
              <a:t>سوزش ادرار يا حساسيت ناحيه سوپراپوبيك </a:t>
            </a: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4800" dirty="0" smtClean="0">
                <a:solidFill>
                  <a:srgbClr val="FF0000"/>
                </a:solidFill>
                <a:cs typeface="B Nazanin" pitchFamily="2" charset="-78"/>
              </a:rPr>
              <a:t>                      +</a:t>
            </a:r>
            <a:endParaRPr lang="fa-IR" sz="4800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كشت ادرار </a:t>
            </a:r>
            <a:r>
              <a:rPr lang="fa-IR" dirty="0" smtClean="0">
                <a:cs typeface="B Nazanin" pitchFamily="2" charset="-78"/>
              </a:rPr>
              <a:t>مثبت  ≤  100هزار میکروب </a:t>
            </a:r>
            <a:r>
              <a:rPr lang="fa-IR" dirty="0">
                <a:cs typeface="B Nazanin" pitchFamily="2" charset="-78"/>
              </a:rPr>
              <a:t>در هر </a:t>
            </a:r>
            <a:r>
              <a:rPr lang="fa-IR" dirty="0" smtClean="0">
                <a:cs typeface="B Nazanin" pitchFamily="2" charset="-78"/>
              </a:rPr>
              <a:t>سی سی </a:t>
            </a:r>
            <a:r>
              <a:rPr lang="fa-IR" dirty="0">
                <a:cs typeface="B Nazanin" pitchFamily="2" charset="-78"/>
              </a:rPr>
              <a:t>ادرار </a:t>
            </a:r>
            <a:endParaRPr lang="fa-IR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3500" dirty="0" smtClean="0">
                <a:solidFill>
                  <a:srgbClr val="FF0000"/>
                </a:solidFill>
                <a:cs typeface="B Nazanin" pitchFamily="2" charset="-78"/>
              </a:rPr>
              <a:t>                              یا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تست نوار ادراری مثبت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پیوری مثبت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اسمیر مثبت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 دو </a:t>
            </a:r>
            <a:r>
              <a:rPr lang="fa-IR" dirty="0">
                <a:cs typeface="B Nazanin" pitchFamily="2" charset="-78"/>
              </a:rPr>
              <a:t>نمونه كشت </a:t>
            </a:r>
            <a:r>
              <a:rPr lang="fa-IR" dirty="0" smtClean="0">
                <a:cs typeface="B Nazanin" pitchFamily="2" charset="-78"/>
              </a:rPr>
              <a:t>ادرار مثبت با یک ارگانيسم با کلونی100 </a:t>
            </a:r>
            <a:r>
              <a:rPr lang="fa-IR" dirty="0">
                <a:cs typeface="B Nazanin" pitchFamily="2" charset="-78"/>
              </a:rPr>
              <a:t>در </a:t>
            </a:r>
            <a:r>
              <a:rPr lang="fa-IR" dirty="0" smtClean="0">
                <a:cs typeface="B Nazanin" pitchFamily="2" charset="-78"/>
              </a:rPr>
              <a:t>هر </a:t>
            </a:r>
            <a:r>
              <a:rPr lang="en-US" dirty="0" smtClean="0">
                <a:cs typeface="B Nazanin" pitchFamily="2" charset="-78"/>
              </a:rPr>
              <a:t>cc</a:t>
            </a:r>
            <a:r>
              <a:rPr lang="fa-IR" dirty="0" smtClean="0">
                <a:cs typeface="B Nazanin" pitchFamily="2" charset="-78"/>
              </a:rPr>
              <a:t> ادرار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يك </a:t>
            </a:r>
            <a:r>
              <a:rPr lang="fa-IR" dirty="0" smtClean="0">
                <a:cs typeface="B Nazanin" pitchFamily="2" charset="-78"/>
              </a:rPr>
              <a:t>نمونه كشت </a:t>
            </a:r>
            <a:r>
              <a:rPr lang="fa-IR" dirty="0">
                <a:cs typeface="B Nazanin" pitchFamily="2" charset="-78"/>
              </a:rPr>
              <a:t>ادرار باكلوني </a:t>
            </a:r>
            <a:r>
              <a:rPr lang="fa-IR" dirty="0" smtClean="0">
                <a:cs typeface="B Nazanin" pitchFamily="2" charset="-78"/>
              </a:rPr>
              <a:t>≥ </a:t>
            </a:r>
            <a:r>
              <a:rPr lang="fa-IR" dirty="0">
                <a:cs typeface="B Nazanin" pitchFamily="2" charset="-78"/>
              </a:rPr>
              <a:t>100000 در هر </a:t>
            </a:r>
            <a:r>
              <a:rPr lang="en-US" dirty="0" smtClean="0">
                <a:cs typeface="B Nazanin" pitchFamily="2" charset="-78"/>
              </a:rPr>
              <a:t>cc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ادرار </a:t>
            </a:r>
            <a:r>
              <a:rPr lang="fa-IR" dirty="0" smtClean="0">
                <a:cs typeface="B Nazanin" pitchFamily="2" charset="-78"/>
              </a:rPr>
              <a:t>بعد از شروع درمان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تشخيص </a:t>
            </a:r>
            <a:r>
              <a:rPr lang="fa-IR" dirty="0" smtClean="0">
                <a:cs typeface="B Nazanin" pitchFamily="2" charset="-78"/>
              </a:rPr>
              <a:t>بالینی پزشک</a:t>
            </a:r>
          </a:p>
          <a:p>
            <a:pPr algn="r" rtl="1"/>
            <a:r>
              <a:rPr lang="fa-IR" dirty="0">
                <a:cs typeface="B Nazanin" pitchFamily="2" charset="-78"/>
              </a:rPr>
              <a:t>درمان مناسب </a:t>
            </a:r>
            <a:r>
              <a:rPr lang="fa-IR" dirty="0" smtClean="0">
                <a:cs typeface="B Nazanin" pitchFamily="2" charset="-78"/>
              </a:rPr>
              <a:t>توسط </a:t>
            </a:r>
            <a:r>
              <a:rPr lang="fa-IR" dirty="0">
                <a:cs typeface="B Nazanin" pitchFamily="2" charset="-78"/>
              </a:rPr>
              <a:t>پزشك.</a:t>
            </a:r>
            <a:endParaRPr lang="en-US" dirty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38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563272"/>
            <a:ext cx="10081120" cy="519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26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cs typeface="B Nazanin" pitchFamily="2" charset="-78"/>
              </a:rPr>
              <a:t>باكتريوري بدون علامت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 </a:t>
            </a:r>
            <a:r>
              <a:rPr lang="fa-IR" dirty="0">
                <a:cs typeface="B Nazanin" pitchFamily="2" charset="-78"/>
              </a:rPr>
              <a:t>كشت ادرار </a:t>
            </a:r>
            <a:r>
              <a:rPr lang="fa-IR" dirty="0" smtClean="0">
                <a:cs typeface="B Nazanin" pitchFamily="2" charset="-78"/>
              </a:rPr>
              <a:t>مثبت با </a:t>
            </a:r>
            <a:r>
              <a:rPr lang="fa-IR" dirty="0">
                <a:cs typeface="B Nazanin" pitchFamily="2" charset="-78"/>
              </a:rPr>
              <a:t>شمارش معادل يا بيشتر از 100000 كلوني در هر ميلي ليتر ادرار و حداكثر دو نوع ارگانيسم از نمونه ادرار بيماري كه كاتتر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ادراري داشته ولي فاقد علامت باليني است، جدا شود</a:t>
            </a:r>
            <a:r>
              <a:rPr lang="fa-IR" dirty="0" smtClean="0">
                <a:cs typeface="B Nazanin" pitchFamily="2" charset="-78"/>
              </a:rPr>
              <a:t>.</a:t>
            </a:r>
            <a:endParaRPr lang="en-US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وجود دو كشت ادرار با شمارش كلوني معادل يا بيشتر از 100000 در هر ميلي ليتر ادرار و جداشدن همان ارگانيسم در بيماري كه طي 7 روز گذشته كاتتر 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ادراري نداشته و فاقد علامت باليني است.</a:t>
            </a:r>
            <a:endParaRPr lang="en-US" dirty="0">
              <a:cs typeface="B Nazanin" pitchFamily="2" charset="-78"/>
            </a:endParaRPr>
          </a:p>
          <a:p>
            <a:pPr algn="r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4290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1416</TotalTime>
  <Words>1667</Words>
  <Application>Microsoft Office PowerPoint</Application>
  <PresentationFormat>On-screen Show (4:3)</PresentationFormat>
  <Paragraphs>229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Equity</vt:lpstr>
      <vt:lpstr>PowerPoint Presentation</vt:lpstr>
      <vt:lpstr>عفونت بيمارستاني   </vt:lpstr>
      <vt:lpstr>هر يك از اعضاي بدن انسان مي‌تواند در بيمارستان، دچار عفونت گردد.</vt:lpstr>
      <vt:lpstr>PowerPoint Presentation</vt:lpstr>
      <vt:lpstr>PowerPoint Presentation</vt:lpstr>
      <vt:lpstr>اهميت عفونت بيمارستاني  </vt:lpstr>
      <vt:lpstr>عفونت ادراري علامت دار </vt:lpstr>
      <vt:lpstr>PowerPoint Presentation</vt:lpstr>
      <vt:lpstr>باكتريوري بدون علامت  </vt:lpstr>
      <vt:lpstr>PowerPoint Presentation</vt:lpstr>
      <vt:lpstr>PowerPoint Presentation</vt:lpstr>
      <vt:lpstr>پنوموني</vt:lpstr>
      <vt:lpstr>PowerPoint Presentation</vt:lpstr>
      <vt:lpstr>PowerPoint Presentation</vt:lpstr>
      <vt:lpstr>PowerPoint Presentation</vt:lpstr>
      <vt:lpstr>عفونت محل عمل جراحي   (Surgical Site Infection : SSI)  </vt:lpstr>
      <vt:lpstr>عفونت سطحي ناشي از برش جراحي Superficial Incisional SSI</vt:lpstr>
      <vt:lpstr>            عفونت عمقي ناشي از برش جراحي Deep incisional SSI  </vt:lpstr>
      <vt:lpstr>عفونت عمل جراحي عضو  Organ/space SSI</vt:lpstr>
      <vt:lpstr>عفونت دستگاه گردش خون  (Bloodstream infection : BSI)  </vt:lpstr>
      <vt:lpstr>PowerPoint Presentation</vt:lpstr>
      <vt:lpstr>ميكروارگانيسم‌هاي مسبب عفونت‌هاي بيمارستاني  </vt:lpstr>
      <vt:lpstr>PowerPoint Presentation</vt:lpstr>
      <vt:lpstr>PowerPoint Presentation</vt:lpstr>
      <vt:lpstr>PowerPoint Presentation</vt:lpstr>
      <vt:lpstr>PowerPoint Presentation</vt:lpstr>
      <vt:lpstr>شايع‌ترين عامل</vt:lpstr>
      <vt:lpstr>PowerPoint Presentation</vt:lpstr>
      <vt:lpstr>PowerPoint Presentation</vt:lpstr>
      <vt:lpstr>PowerPoint Presentation</vt:lpstr>
      <vt:lpstr>انتروکو كها</vt:lpstr>
      <vt:lpstr>اسینتوباکترها</vt:lpstr>
      <vt:lpstr>سایر کشورها</vt:lpstr>
      <vt:lpstr>ایران</vt:lpstr>
      <vt:lpstr>هدف اصلي برنامه كنترل عفونت </vt:lpstr>
      <vt:lpstr> كميته كنترل عفونت بيمارستاني  Infection Control Committee </vt:lpstr>
      <vt:lpstr>نقش آزمایشگاه میکروب شناسی در کنترل عفونت هاي بیمارستانی</vt:lpstr>
      <vt:lpstr>PowerPoint Presentation</vt:lpstr>
      <vt:lpstr>PowerPoint Presentation</vt:lpstr>
      <vt:lpstr>PowerPoint Presentation</vt:lpstr>
      <vt:lpstr>PowerPoint Presentation</vt:lpstr>
      <vt:lpstr>The Antibiotic Pipeline is Dry….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79</cp:revision>
  <dcterms:created xsi:type="dcterms:W3CDTF">2013-09-27T09:46:41Z</dcterms:created>
  <dcterms:modified xsi:type="dcterms:W3CDTF">2013-09-30T22:12:07Z</dcterms:modified>
</cp:coreProperties>
</file>